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3.png" ContentType="image/png"/>
  <Override PartName="/ppt/media/image56.jpeg" ContentType="image/jpeg"/>
  <Override PartName="/ppt/media/image52.png" ContentType="image/png"/>
  <Override PartName="/ppt/media/image95.jpeg" ContentType="image/jpeg"/>
  <Override PartName="/ppt/media/image51.png" ContentType="image/png"/>
  <Override PartName="/ppt/media/image49.png" ContentType="image/png"/>
  <Override PartName="/ppt/media/image46.png" ContentType="image/png"/>
  <Override PartName="/ppt/media/image45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94.jpeg" ContentType="image/jpeg"/>
  <Override PartName="/ppt/media/image41.png" ContentType="image/png"/>
  <Override PartName="/ppt/media/image3.jpeg" ContentType="image/jpeg"/>
  <Override PartName="/ppt/media/image40.png" ContentType="image/png"/>
  <Override PartName="/ppt/media/image37.png" ContentType="image/png"/>
  <Override PartName="/ppt/media/image35.png" ContentType="image/png"/>
  <Override PartName="/ppt/media/image33.png" ContentType="image/png"/>
  <Override PartName="/ppt/media/image47.png" ContentType="image/png"/>
  <Override PartName="/ppt/media/image1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4.png" ContentType="image/png"/>
  <Override PartName="/ppt/media/image13.jpeg" ContentType="image/jpeg"/>
  <Override PartName="/ppt/media/image109.jpeg" ContentType="image/jpeg"/>
  <Override PartName="/ppt/media/image23.png" ContentType="image/png"/>
  <Override PartName="/ppt/media/image38.png" ContentType="image/png"/>
  <Override PartName="/ppt/media/image8.jpeg" ContentType="image/jpeg"/>
  <Override PartName="/ppt/media/image26.png" ContentType="image/png"/>
  <Override PartName="/ppt/media/image91.png" ContentType="image/png"/>
  <Override PartName="/ppt/media/image34.png" ContentType="image/png"/>
  <Override PartName="/ppt/media/image12.jpeg" ContentType="image/jpeg"/>
  <Override PartName="/ppt/media/image88.jpeg" ContentType="image/jpeg"/>
  <Override PartName="/ppt/media/image108.jpeg" ContentType="image/jpeg"/>
  <Override PartName="/ppt/media/image48.png" ContentType="image/png"/>
  <Override PartName="/ppt/media/image11.png" ContentType="image/png"/>
  <Override PartName="/ppt/media/image28.png" ContentType="image/png"/>
  <Override PartName="/ppt/media/image7.jpeg" ContentType="image/jpeg"/>
  <Override PartName="/ppt/media/image81.png" ContentType="image/png"/>
  <Override PartName="/ppt/media/image18.png" ContentType="image/png"/>
  <Override PartName="/ppt/media/image6.png" ContentType="image/png"/>
  <Override PartName="/ppt/media/image83.png" ContentType="image/png"/>
  <Override PartName="/ppt/media/image20.png" ContentType="image/png"/>
  <Override PartName="/ppt/media/image36.png" ContentType="image/png"/>
  <Override PartName="/ppt/media/image29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4.tif" ContentType="image/tiff"/>
  <Override PartName="/ppt/media/image2.png" ContentType="image/png"/>
  <Override PartName="/ppt/media/image32.png" ContentType="image/png"/>
  <Override PartName="/ppt/media/image93.jpeg" ContentType="image/jpeg"/>
  <Override PartName="/ppt/media/image25.png" ContentType="image/png"/>
  <Override PartName="/ppt/media/image90.png" ContentType="image/png"/>
  <Override PartName="/ppt/media/image113.jpeg" ContentType="image/jpeg"/>
  <Override PartName="/ppt/media/image30.png" ContentType="image/png"/>
  <Override PartName="/ppt/media/image15.png" ContentType="image/png"/>
  <Override PartName="/ppt/media/image80.png" ContentType="image/png"/>
  <Override PartName="/ppt/media/image92.jpeg" ContentType="image/jpeg"/>
  <Override PartName="/ppt/media/image112.jpeg" ContentType="image/jpeg"/>
  <Override PartName="/ppt/media/image31.png" ContentType="image/png"/>
  <Override PartName="/ppt/media/image1.png" ContentType="image/png"/>
  <Override PartName="/ppt/media/image24.png" ContentType="image/png"/>
  <Override PartName="/ppt/media/image103.jpeg" ContentType="image/jpeg"/>
  <Override PartName="/ppt/media/image114.png" ContentType="image/png"/>
  <Override PartName="/ppt/media/image70.png" ContentType="image/png"/>
  <Override PartName="/ppt/media/image111.jpeg" ContentType="image/jpeg"/>
  <Override PartName="/ppt/media/image105.png" ContentType="image/png"/>
  <Override PartName="/ppt/media/image120.png" ContentType="image/png"/>
  <Override PartName="/ppt/media/image69.png" ContentType="image/png"/>
  <Override PartName="/ppt/media/image115.png" ContentType="image/png"/>
  <Override PartName="/ppt/media/image116.png" ContentType="image/png"/>
  <Override PartName="/ppt/media/image73.png" ContentType="image/png"/>
  <Override PartName="/ppt/media/image74.png" ContentType="image/png"/>
  <Override PartName="/ppt/media/image78.png" ContentType="image/png"/>
  <Override PartName="/ppt/media/image71.png" ContentType="image/png"/>
  <Override PartName="/ppt/media/image125.wmf" ContentType="image/x-wmf"/>
  <Override PartName="/ppt/media/image79.png" ContentType="image/png"/>
  <Override PartName="/ppt/media/image123.png" ContentType="image/png"/>
  <Override PartName="/ppt/media/image122.png" ContentType="image/png"/>
  <Override PartName="/ppt/media/image104.png" ContentType="image/png"/>
  <Override PartName="/ppt/media/image60.png" ContentType="image/png"/>
  <Override PartName="/ppt/media/image75.png" ContentType="image/png"/>
  <Override PartName="/ppt/media/image101.jpeg" ContentType="image/jpeg"/>
  <Override PartName="/ppt/media/image107.jpeg" ContentType="image/jpeg"/>
  <Override PartName="/ppt/media/image121.png" ContentType="image/png"/>
  <Override PartName="/ppt/media/image77.png" ContentType="image/png"/>
  <Override PartName="/ppt/media/image72.png" ContentType="image/png"/>
  <Override PartName="/ppt/media/image97.jpeg" ContentType="image/jpeg"/>
  <Override PartName="/ppt/media/image87.png" ContentType="image/png"/>
  <Override PartName="/ppt/media/image124.png" ContentType="image/png"/>
  <Override PartName="/ppt/media/image85.png" ContentType="image/png"/>
  <Override PartName="/ppt/media/image102.jpeg" ContentType="image/jpeg"/>
  <Override PartName="/ppt/media/image68.png" ContentType="image/png"/>
  <Override PartName="/ppt/media/image67.png" ContentType="image/png"/>
  <Override PartName="/ppt/media/image66.png" ContentType="image/png"/>
  <Override PartName="/ppt/media/image117.jpeg" ContentType="image/jpeg"/>
  <Override PartName="/ppt/media/image100.jpeg" ContentType="image/jpeg"/>
  <Override PartName="/ppt/media/image65.png" ContentType="image/png"/>
  <Override PartName="/ppt/media/image64.png" ContentType="image/png"/>
  <Override PartName="/ppt/media/image96.jpeg" ContentType="image/jpeg"/>
  <Override PartName="/ppt/media/image62.png" ContentType="image/png"/>
  <Override PartName="/ppt/media/image16.jpeg" ContentType="image/jpeg"/>
  <Override PartName="/ppt/media/image106.png" ContentType="image/png"/>
  <Override PartName="/ppt/media/image99.jpeg" ContentType="image/jpeg"/>
  <Override PartName="/ppt/media/image27.png" ContentType="image/png"/>
  <Override PartName="/ppt/media/image119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14.jpeg" ContentType="image/jpeg"/>
  <Override PartName="/ppt/media/image118.png" ContentType="image/png"/>
  <Override PartName="/ppt/media/image89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98.jpeg" ContentType="image/jpeg"/>
  <Override PartName="/ppt/media/image82.png" ContentType="image/png"/>
  <Override PartName="/ppt/media/image17.png" ContentType="image/png"/>
  <Override PartName="/ppt/media/image54.png" ContentType="image/png"/>
  <Override PartName="/ppt/media/image76.jpeg" ContentType="image/jpeg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bar"/>
        <c:grouping val="stacked"/>
        <c:varyColors val="0"/>
        <c:ser>
          <c:idx val="0"/>
          <c:order val="0"/>
          <c:spPr>
            <a:solidFill>
              <a:srgbClr val="3381d7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Times New Roman"/>
                    <a:ea typeface="ＭＳ Ｐゴシック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6"/>
                <c:pt idx="0">
                  <c:v>Mycoplasma capricolum </c:v>
                </c:pt>
                <c:pt idx="1">
                  <c:v>Micrococcus luteus </c:v>
                </c:pt>
                <c:pt idx="2">
                  <c:v>Saccharomyces cerevisiae</c:v>
                </c:pt>
                <c:pt idx="3">
                  <c:v>Caenorhabditis elegans</c:v>
                </c:pt>
                <c:pt idx="4">
                  <c:v>Drosophila melanogaster</c:v>
                </c:pt>
                <c:pt idx="5">
                  <c:v>Mus musculus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0.350446428571428</c:v>
                </c:pt>
                <c:pt idx="1">
                  <c:v>0.0880195599022005</c:v>
                </c:pt>
                <c:pt idx="2">
                  <c:v>0.309338840659758</c:v>
                </c:pt>
                <c:pt idx="3">
                  <c:v>0.185758380810516</c:v>
                </c:pt>
                <c:pt idx="4">
                  <c:v>0.1197115224833</c:v>
                </c:pt>
                <c:pt idx="5">
                  <c:v>0.301404333615556</c:v>
                </c:pt>
              </c:numCache>
            </c:numRef>
          </c:val>
        </c:ser>
        <c:ser>
          <c:idx val="1"/>
          <c:order val="1"/>
          <c:spPr>
            <a:solidFill>
              <a:srgbClr val="ff0000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Times New Roman"/>
                    <a:ea typeface="ＭＳ Ｐゴシック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6"/>
                <c:pt idx="0">
                  <c:v>Mycoplasma capricolum </c:v>
                </c:pt>
                <c:pt idx="1">
                  <c:v>Micrococcus luteus </c:v>
                </c:pt>
                <c:pt idx="2">
                  <c:v>Saccharomyces cerevisiae</c:v>
                </c:pt>
                <c:pt idx="3">
                  <c:v>Caenorhabditis elegans</c:v>
                </c:pt>
                <c:pt idx="4">
                  <c:v>Drosophila melanogaster</c:v>
                </c:pt>
                <c:pt idx="5">
                  <c:v>Mus musculus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0.0200892857142857</c:v>
                </c:pt>
                <c:pt idx="1">
                  <c:v>0.339853300733496</c:v>
                </c:pt>
                <c:pt idx="2">
                  <c:v>0.155285792618742</c:v>
                </c:pt>
                <c:pt idx="3">
                  <c:v>0.0892304857261321</c:v>
                </c:pt>
                <c:pt idx="4">
                  <c:v>0.338894612649141</c:v>
                </c:pt>
                <c:pt idx="5">
                  <c:v>0.307203299640048</c:v>
                </c:pt>
              </c:numCache>
            </c:numRef>
          </c:val>
        </c:ser>
        <c:ser>
          <c:idx val="2"/>
          <c:order val="2"/>
          <c:spPr>
            <a:solidFill>
              <a:srgbClr val="ffff00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Times New Roman"/>
                    <a:ea typeface="ＭＳ Ｐゴシック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6"/>
                <c:pt idx="0">
                  <c:v>Mycoplasma capricolum </c:v>
                </c:pt>
                <c:pt idx="1">
                  <c:v>Micrococcus luteus </c:v>
                </c:pt>
                <c:pt idx="2">
                  <c:v>Saccharomyces cerevisiae</c:v>
                </c:pt>
                <c:pt idx="3">
                  <c:v>Caenorhabditis elegans</c:v>
                </c:pt>
                <c:pt idx="4">
                  <c:v>Drosophila melanogaster</c:v>
                </c:pt>
                <c:pt idx="5">
                  <c:v>Mus musculus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6"/>
                <c:pt idx="0">
                  <c:v>0.611607142857143</c:v>
                </c:pt>
                <c:pt idx="1">
                  <c:v>0.0464547677261614</c:v>
                </c:pt>
                <c:pt idx="2">
                  <c:v>0.414946627763169</c:v>
                </c:pt>
                <c:pt idx="3">
                  <c:v>0.543460433974723</c:v>
                </c:pt>
                <c:pt idx="4">
                  <c:v>0.237096613380305</c:v>
                </c:pt>
                <c:pt idx="5">
                  <c:v>0.280696443521571</c:v>
                </c:pt>
              </c:numCache>
            </c:numRef>
          </c:val>
        </c:ser>
        <c:ser>
          <c:idx val="3"/>
          <c:order val="3"/>
          <c:spPr>
            <a:solidFill>
              <a:srgbClr val="008000"/>
            </a:solidFill>
            <a:ln w="0">
              <a:noFill/>
            </a:ln>
          </c:spPr>
          <c:invertIfNegative val="0"/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Times New Roman"/>
                    <a:ea typeface="ＭＳ Ｐゴシック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6"/>
                <c:pt idx="0">
                  <c:v>Mycoplasma capricolum </c:v>
                </c:pt>
                <c:pt idx="1">
                  <c:v>Micrococcus luteus </c:v>
                </c:pt>
                <c:pt idx="2">
                  <c:v>Saccharomyces cerevisiae</c:v>
                </c:pt>
                <c:pt idx="3">
                  <c:v>Caenorhabditis elegans</c:v>
                </c:pt>
                <c:pt idx="4">
                  <c:v>Drosophila melanogaster</c:v>
                </c:pt>
                <c:pt idx="5">
                  <c:v>Mus musculus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6"/>
                <c:pt idx="0">
                  <c:v>0.0178571428571429</c:v>
                </c:pt>
                <c:pt idx="1">
                  <c:v>0.525672371638142</c:v>
                </c:pt>
                <c:pt idx="2">
                  <c:v>0.120428738958331</c:v>
                </c:pt>
                <c:pt idx="3">
                  <c:v>0.181550699488628</c:v>
                </c:pt>
                <c:pt idx="4">
                  <c:v>0.304297251487254</c:v>
                </c:pt>
                <c:pt idx="5">
                  <c:v>0.110695923222825</c:v>
                </c:pt>
              </c:numCache>
            </c:numRef>
          </c:val>
        </c:ser>
        <c:gapWidth val="150"/>
        <c:overlap val="100"/>
        <c:axId val="35283783"/>
        <c:axId val="69272162"/>
      </c:barChart>
      <c:catAx>
        <c:axId val="3528378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i="1" sz="1200" spc="-1" strike="noStrike">
                <a:solidFill>
                  <a:srgbClr val="000000"/>
                </a:solidFill>
                <a:latin typeface="Times New Roman"/>
                <a:ea typeface="ＭＳ Ｐゴシック"/>
              </a:defRPr>
            </a:pPr>
          </a:p>
        </c:txPr>
        <c:crossAx val="69272162"/>
        <c:crosses val="autoZero"/>
        <c:auto val="1"/>
        <c:lblAlgn val="ctr"/>
        <c:lblOffset val="100"/>
        <c:noMultiLvlLbl val="0"/>
      </c:catAx>
      <c:valAx>
        <c:axId val="69272162"/>
        <c:scaling>
          <c:orientation val="minMax"/>
          <c:max val="1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100" spc="-1" strike="noStrike">
                <a:solidFill>
                  <a:srgbClr val="000000"/>
                </a:solidFill>
                <a:latin typeface="Times New Roman"/>
                <a:ea typeface="ＭＳ Ｐゴシック"/>
              </a:defRPr>
            </a:pPr>
          </a:p>
        </c:txPr>
        <c:crossAx val="35283783"/>
        <c:crosses val="autoZero"/>
        <c:crossBetween val="between"/>
        <c:majorUnit val="0.2"/>
        <c:minorUnit val="0.02"/>
      </c:valAx>
      <c:spPr>
        <a:noFill/>
        <a:ln w="0">
          <a:noFill/>
        </a:ln>
      </c:spPr>
    </c:plotArea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ck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ov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sli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206F254-9D84-4DE1-A83F-BA62A280FA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4F93CC-4080-4B8E-93C3-F7742D94AB82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0778E8-D9B2-4DC8-83DB-CD1FE66A7D47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2B73FE-F83D-4389-B1B9-0ADF5FB99F91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 algn="just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Estimations of</a:t>
            </a:r>
            <a:r>
              <a:rPr b="1" lang="fr-FR" sz="1200" spc="-1" strike="noStrike">
                <a:latin typeface="Avenir Book"/>
              </a:rPr>
              <a:t> TE content.</a:t>
            </a:r>
            <a:r>
              <a:rPr b="0" lang="fr-FR" sz="1200" spc="-1" strike="noStrike">
                <a:latin typeface="Avenir Book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Kraken + dnaPipeTE (0.15X)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fr-FR" sz="1400" spc="-1" strike="noStrike">
                <a:latin typeface="Avenir Book"/>
              </a:rPr>
              <a:t>De novo </a:t>
            </a:r>
            <a:r>
              <a:rPr b="1" lang="fr-FR" sz="1400" spc="-1" strike="noStrike">
                <a:latin typeface="Avenir Book"/>
              </a:rPr>
              <a:t>genome assemblies</a:t>
            </a:r>
            <a:r>
              <a:rPr b="0" lang="fr-FR" sz="1400" spc="-1" strike="noStrike">
                <a:latin typeface="Avenir Book"/>
              </a:rPr>
              <a:t> </a:t>
            </a:r>
            <a:r>
              <a:rPr b="0" lang="fr-FR" sz="2000" spc="-1" strike="noStrike">
                <a:latin typeface="Avenir Book"/>
              </a:rPr>
              <a:t>UrQt&gt;IDBA/SOAP+Ray&gt;Stats+BUSCO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600" spc="-1" strike="noStrike">
                <a:latin typeface="Avenir Book"/>
              </a:rPr>
              <a:t>Annotation and clustering</a:t>
            </a:r>
            <a:r>
              <a:rPr b="0" lang="fr-FR" sz="1600" spc="-1" strike="noStrike">
                <a:latin typeface="Avenir Book"/>
              </a:rPr>
              <a:t>: </a:t>
            </a:r>
            <a:r>
              <a:rPr b="0" lang="fr-FR" sz="2000" spc="-1" strike="noStrike">
                <a:latin typeface="Avenir Book"/>
              </a:rPr>
              <a:t>RepeatMasker&gt;Augustus&gt;MMseqs2&gt;HMMER &gt;SiliX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latin typeface="Avenir Book"/>
              </a:rPr>
              <a:t>Only single-copy orthologs present in at least 50% of the 82 lineages,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latin typeface="Avenir Book"/>
              </a:rPr>
              <a:t>Alignements + filtering (MACSE + Gblocks) +HMMCleaner  for dn/ds estimations.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latin typeface="Avenir Book"/>
              </a:rPr>
              <a:t>ML tree on concatenation of all amino-acids alignments using IQ-Tree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latin typeface="Avenir Book"/>
              </a:rPr>
              <a:t>+Super tree approach using ASTRAL-III </a:t>
            </a:r>
            <a:endParaRPr b="0" lang="en-US" sz="6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6000" spc="-1" strike="noStrike"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AF3A96-4043-4566-888A-2160B59C68CD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Virilis has a large genome but not that much TEs.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Presence of more and longer microsatellites compared to melanogaster reporter (</a:t>
            </a:r>
            <a:r>
              <a:rPr b="0" lang="fr-FR" sz="2000" spc="-1" strike="noStrike">
                <a:latin typeface="Avenir Book"/>
              </a:rPr>
              <a:t>Schlötterer &amp;Harr, </a:t>
            </a:r>
            <a:r>
              <a:rPr b="0" i="1" lang="fr-FR" sz="2000" spc="-1" strike="noStrike">
                <a:latin typeface="Avenir Book"/>
              </a:rPr>
              <a:t>Drosophila virilis</a:t>
            </a:r>
            <a:r>
              <a:rPr b="0" lang="fr-FR" sz="2000" spc="-1" strike="noStrike">
                <a:latin typeface="Avenir Book"/>
              </a:rPr>
              <a:t> Has Long and Highly Polymorphic Microsatellites, </a:t>
            </a:r>
            <a:r>
              <a:rPr b="0" i="1" lang="fr-FR" sz="2000" spc="-1" strike="noStrike">
                <a:latin typeface="Avenir Book"/>
              </a:rPr>
              <a:t>MBE 2000)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But also DNA Helitron accumulation according Merel et al. (2020) that we don’t see here.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BE20D2-FFFD-439B-9AB5-1DE59A6DDA2D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6150B0-90EC-42D0-B966-8460469D662D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fr-FR" sz="2000" spc="-1" strike="noStrike">
                <a:latin typeface="Arial"/>
              </a:rPr>
              <a:t>ENC quantifies the degree of deviation from equal use of synonymous codons; ENC’ is similar to ENC but allows comparison to any desired codon distribution.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90D1E1-9FE0-4B38-8D40-520D29BEBD6B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56C500-9853-46BA-ACD1-D0D34BF6FA16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06DBE4-6999-4D05-B7CD-54E7FEB0C52D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5E2E4C-B502-4C60-8FE2-ADE2604EC6D6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31A141-82BB-45F1-9DEC-3904411C45A5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6859B3-BCA3-4C56-B66E-0FD3D79A5683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Genome size ranges from 136.92 Mb for </a:t>
            </a:r>
            <a:r>
              <a:rPr b="0" i="1" lang="fr-FR" sz="1200" spc="-1" strike="noStrike">
                <a:latin typeface="Avenir Book"/>
              </a:rPr>
              <a:t>D. busckii </a:t>
            </a:r>
            <a:r>
              <a:rPr b="0" lang="fr-FR" sz="1200" spc="-1" strike="noStrike">
                <a:latin typeface="Avenir Book"/>
              </a:rPr>
              <a:t>to 332.52 Mb for </a:t>
            </a:r>
            <a:r>
              <a:rPr b="0" i="1" lang="fr-FR" sz="1200" spc="-1" strike="noStrike">
                <a:latin typeface="Avenir Book"/>
              </a:rPr>
              <a:t>D. virilis.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TE content ranges from 3.48 Mb for </a:t>
            </a:r>
            <a:r>
              <a:rPr b="0" i="1" lang="fr-FR" sz="1200" spc="-1" strike="noStrike">
                <a:latin typeface="Avenir Book"/>
              </a:rPr>
              <a:t>D. busck</a:t>
            </a:r>
            <a:r>
              <a:rPr b="0" lang="fr-FR" sz="1200" spc="-1" strike="noStrike">
                <a:latin typeface="Avenir Book"/>
              </a:rPr>
              <a:t>ii to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120.42 Mb for </a:t>
            </a:r>
            <a:r>
              <a:rPr b="0" i="1" lang="fr-FR" sz="1200" spc="-1" strike="noStrike">
                <a:latin typeface="Avenir Book"/>
              </a:rPr>
              <a:t>D. suzukii</a:t>
            </a:r>
            <a:r>
              <a:rPr b="0" lang="fr-FR" sz="1200" spc="-1" strike="noStrike">
                <a:latin typeface="Avenir Book"/>
              </a:rPr>
              <a:t>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Genome size ranges from 136.92 Mb for </a:t>
            </a:r>
            <a:r>
              <a:rPr b="0" i="1" lang="fr-FR" sz="1200" spc="-1" strike="noStrike">
                <a:latin typeface="Avenir Book"/>
              </a:rPr>
              <a:t>D. busckii </a:t>
            </a:r>
            <a:r>
              <a:rPr b="0" lang="fr-FR" sz="1200" spc="-1" strike="noStrike">
                <a:latin typeface="Avenir Book"/>
              </a:rPr>
              <a:t>to 332.52 Mb for </a:t>
            </a:r>
            <a:r>
              <a:rPr b="0" i="1" lang="fr-FR" sz="1200" spc="-1" strike="noStrike">
                <a:latin typeface="Avenir Book"/>
              </a:rPr>
              <a:t>D. virilis.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TE content ranges from 3.48 Mb for </a:t>
            </a:r>
            <a:r>
              <a:rPr b="0" i="1" lang="fr-FR" sz="1200" spc="-1" strike="noStrike">
                <a:latin typeface="Avenir Book"/>
              </a:rPr>
              <a:t>D. busck</a:t>
            </a:r>
            <a:r>
              <a:rPr b="0" lang="fr-FR" sz="1200" spc="-1" strike="noStrike">
                <a:latin typeface="Avenir Book"/>
              </a:rPr>
              <a:t>ii to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fr-FR" sz="1200" spc="-1" strike="noStrike">
                <a:latin typeface="Avenir Book"/>
              </a:rPr>
              <a:t>120.42 Mb for </a:t>
            </a:r>
            <a:r>
              <a:rPr b="0" i="1" lang="fr-FR" sz="1200" spc="-1" strike="noStrike">
                <a:latin typeface="Avenir Book"/>
              </a:rPr>
              <a:t>D. suzukii</a:t>
            </a:r>
            <a:r>
              <a:rPr b="0" lang="fr-FR" sz="1200" spc="-1" strike="noStrike">
                <a:latin typeface="Avenir Book"/>
              </a:rPr>
              <a:t>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A6E8AC-AC33-424C-8E2A-34EBA6D8233B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fr-FR" sz="2000" spc="-1" strike="noStrike">
                <a:latin typeface="Arial"/>
              </a:rPr>
              <a:t>'amibe microscopique qui se distingue par la taille de son génome qui serait le plus grand du monde vivant connu avec 675 milliard de paires de bases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8BB184-3736-4149-9483-F38C8118FE8B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72EAF0-0590-4BCE-9568-1401CAE257E1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CABB3E-213D-48C3-B10F-11D872A0017E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DD0209-A33D-4445-A787-8F9396000920}" type="slidenum">
              <a:rPr b="0" lang="fr-FR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877D61-CD8D-4714-8DF3-F8CD504F22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20D619-DCD7-4956-98C0-0418788734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7146AD-7641-4FB4-89B7-12D087828A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5B08EB-EC3A-4880-AF81-B874BC7D54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640E1B-97E1-4F01-8932-C7800E02F5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84E059-9638-4633-9F69-DB3074C31B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334ED7-7AB9-48D6-A694-D4EEA5E426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B936232-C005-49C1-9DC3-EAD50089C2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DEFB19-352F-4D7D-AA40-AAD36E6AD6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E8CC54-9F29-494D-93E1-9248D611CD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CDE8C1-C17F-4184-8DE8-1BEA0B06AC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4F6AE8-5DEC-4C7C-8F7E-02ADA6CAC8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940A31-C46F-4A29-A0A4-66818BC1BF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7E0170-4592-431F-9318-5FF3251065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41C314-04D7-4241-A1F0-541A0F5242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7B7D89-C8DD-494E-8B36-D9F9FCC183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45731B-E5F2-4A39-8E9D-FE110C1B59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AEC3BF1-5EBA-4346-AF50-08F9383BF9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A05337-D0B1-4C5F-BB67-27617C8141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EDC73C-AA79-4780-8B1D-CB2E624959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C6277F-54C8-4E28-B85E-B8F08DFAA2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DA3C7F-6CDD-4C50-9663-5071E12ED9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C3C07A-9E0C-4E54-8CF6-F58FFACAEE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41F45B-8B41-4FA5-8A27-3B50994581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DB8172-8692-4C32-9BCA-5C33F57529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1A2353-C8F2-449B-9BE9-68FE6784C1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525C18-CB1A-4593-85AF-92943B1EAC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4F6A04-9D64-423C-8DAF-D893693283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91399E9-BE3C-4A33-BFCE-36E7EA69C3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E5A6D9-240E-4354-9948-800F832F63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D97B62-F275-437F-B6E1-FF262AED72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8A038D-1023-44FC-A8DF-4CF20CFA9D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F818ED-A879-4924-88F4-EE573DCA40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2C7C06-C737-48BB-92AA-9F808F5713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C4C717-5CE6-412D-9AEC-B0D5417BD5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E6C73E-8FA0-492E-B29C-22C1BF31DF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difi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ez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styl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du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titr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DCD5BF-2499-44F4-939A-6BD812DFA36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6AFFFF-F321-4655-A24F-9B371BB8826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54D7FC-5884-4FC5-A517-54CC099F005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ck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edi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titl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tex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tif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slideLayout" Target="../slideLayouts/slideLayout25.xml"/><Relationship Id="rId1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jpeg"/><Relationship Id="rId3" Type="http://schemas.openxmlformats.org/officeDocument/2006/relationships/image" Target="../media/image89.jpe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jpeg"/><Relationship Id="rId7" Type="http://schemas.openxmlformats.org/officeDocument/2006/relationships/image" Target="../media/image93.jpeg"/><Relationship Id="rId8" Type="http://schemas.openxmlformats.org/officeDocument/2006/relationships/image" Target="../media/image94.jpeg"/><Relationship Id="rId9" Type="http://schemas.openxmlformats.org/officeDocument/2006/relationships/image" Target="../media/image95.jpeg"/><Relationship Id="rId10" Type="http://schemas.openxmlformats.org/officeDocument/2006/relationships/image" Target="../media/image96.jpeg"/><Relationship Id="rId11" Type="http://schemas.openxmlformats.org/officeDocument/2006/relationships/image" Target="../media/image97.jpeg"/><Relationship Id="rId12" Type="http://schemas.openxmlformats.org/officeDocument/2006/relationships/image" Target="../media/image98.jpeg"/><Relationship Id="rId13" Type="http://schemas.openxmlformats.org/officeDocument/2006/relationships/image" Target="../media/image99.jpeg"/><Relationship Id="rId14" Type="http://schemas.openxmlformats.org/officeDocument/2006/relationships/image" Target="../media/image100.jpeg"/><Relationship Id="rId15" Type="http://schemas.openxmlformats.org/officeDocument/2006/relationships/image" Target="../media/image101.jpeg"/><Relationship Id="rId16" Type="http://schemas.openxmlformats.org/officeDocument/2006/relationships/image" Target="../media/image102.jpeg"/><Relationship Id="rId17" Type="http://schemas.openxmlformats.org/officeDocument/2006/relationships/image" Target="../media/image103.jpe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jpeg"/><Relationship Id="rId22" Type="http://schemas.openxmlformats.org/officeDocument/2006/relationships/image" Target="../media/image108.jpeg"/><Relationship Id="rId23" Type="http://schemas.openxmlformats.org/officeDocument/2006/relationships/image" Target="../media/image109.jpeg"/><Relationship Id="rId2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jpeg"/><Relationship Id="rId3" Type="http://schemas.openxmlformats.org/officeDocument/2006/relationships/image" Target="../media/image112.jpeg"/><Relationship Id="rId4" Type="http://schemas.openxmlformats.org/officeDocument/2006/relationships/image" Target="../media/image113.jpe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jpe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wmf"/><Relationship Id="rId3" Type="http://schemas.openxmlformats.org/officeDocument/2006/relationships/chart" Target="../charts/chart1.xml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08960" y="-41760"/>
            <a:ext cx="1070784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V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r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o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G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C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c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o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b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l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u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r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s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h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r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l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o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s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h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p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b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w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s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l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c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t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o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f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fi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c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c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y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d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g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o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m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s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z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n 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fl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i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e</a:t>
            </a:r>
            <a:r>
              <a:rPr b="1" lang="fr-FR" sz="3600" spc="-1" strike="noStrike">
                <a:solidFill>
                  <a:srgbClr val="000000"/>
                </a:solidFill>
                <a:latin typeface="Avenir Book"/>
              </a:rPr>
              <a:t>s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943600" y="2731320"/>
            <a:ext cx="5870880" cy="2526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n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b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el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le 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H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a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u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d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ry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Eq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uip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Le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Co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co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av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ec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Vi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nc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en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t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M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er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el,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Th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éo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Tri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co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u,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Ne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lly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Bu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rle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Image 4" descr=""/>
          <p:cNvPicPr/>
          <p:nvPr/>
        </p:nvPicPr>
        <p:blipFill>
          <a:blip r:embed="rId1"/>
          <a:stretch/>
        </p:blipFill>
        <p:spPr>
          <a:xfrm>
            <a:off x="1223280" y="1672560"/>
            <a:ext cx="4843440" cy="48434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4" descr="http://upload.wikimedia.org/wikipedia/fr/thumb/2/28/Universit%C3%A9_Lyon_1_(logo).svg/659px-Universit%C3%A9_Lyon_1_(logo).svg.png"/>
          <p:cNvPicPr/>
          <p:nvPr/>
        </p:nvPicPr>
        <p:blipFill>
          <a:blip r:embed="rId2"/>
          <a:stretch/>
        </p:blipFill>
        <p:spPr>
          <a:xfrm>
            <a:off x="9729720" y="6036840"/>
            <a:ext cx="2315880" cy="590040"/>
          </a:xfrm>
          <a:prstGeom prst="rect">
            <a:avLst/>
          </a:prstGeom>
          <a:ln w="9525">
            <a:noFill/>
          </a:ln>
        </p:spPr>
      </p:pic>
      <p:pic>
        <p:nvPicPr>
          <p:cNvPr id="133" name="Picture 6" descr="https://www.info.unicaen.fr/logos/logo-cnrs-couleur-sanstexte.jpg"/>
          <p:cNvPicPr/>
          <p:nvPr/>
        </p:nvPicPr>
        <p:blipFill>
          <a:blip r:embed="rId3"/>
          <a:stretch/>
        </p:blipFill>
        <p:spPr>
          <a:xfrm>
            <a:off x="9003240" y="6111000"/>
            <a:ext cx="573480" cy="573480"/>
          </a:xfrm>
          <a:prstGeom prst="rect">
            <a:avLst/>
          </a:prstGeom>
          <a:ln w="9525">
            <a:noFill/>
          </a:ln>
        </p:spPr>
      </p:pic>
      <p:pic>
        <p:nvPicPr>
          <p:cNvPr id="134" name="Image 6" descr=""/>
          <p:cNvPicPr/>
          <p:nvPr/>
        </p:nvPicPr>
        <p:blipFill>
          <a:blip r:embed="rId4"/>
          <a:stretch/>
        </p:blipFill>
        <p:spPr>
          <a:xfrm>
            <a:off x="6593400" y="6121080"/>
            <a:ext cx="2007360" cy="424080"/>
          </a:xfrm>
          <a:prstGeom prst="rect">
            <a:avLst/>
          </a:prstGeom>
          <a:ln w="0">
            <a:noFill/>
          </a:ln>
        </p:spPr>
      </p:pic>
      <p:sp>
        <p:nvSpPr>
          <p:cNvPr id="135" name="ZoneTexte 7"/>
          <p:cNvSpPr/>
          <p:nvPr/>
        </p:nvSpPr>
        <p:spPr>
          <a:xfrm>
            <a:off x="2360160" y="6515640"/>
            <a:ext cx="15422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venir Book"/>
              </a:rPr>
              <a:t>credit: DALLE.E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e 12"/>
          <p:cNvGrpSpPr/>
          <p:nvPr/>
        </p:nvGrpSpPr>
        <p:grpSpPr>
          <a:xfrm>
            <a:off x="-152640" y="633960"/>
            <a:ext cx="7424280" cy="5869800"/>
            <a:chOff x="-152640" y="633960"/>
            <a:chExt cx="7424280" cy="5869800"/>
          </a:xfrm>
        </p:grpSpPr>
        <p:pic>
          <p:nvPicPr>
            <p:cNvPr id="205" name="Picture 3" descr=""/>
            <p:cNvPicPr/>
            <p:nvPr/>
          </p:nvPicPr>
          <p:blipFill>
            <a:blip r:embed="rId1"/>
            <a:stretch/>
          </p:blipFill>
          <p:spPr>
            <a:xfrm rot="10800000">
              <a:off x="-152640" y="633600"/>
              <a:ext cx="7424280" cy="586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Ellipse 6"/>
            <p:cNvSpPr/>
            <p:nvPr/>
          </p:nvSpPr>
          <p:spPr>
            <a:xfrm>
              <a:off x="743400" y="2589840"/>
              <a:ext cx="2543760" cy="93132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207" name="Ellipse 7"/>
            <p:cNvSpPr/>
            <p:nvPr/>
          </p:nvSpPr>
          <p:spPr>
            <a:xfrm>
              <a:off x="1635480" y="2417400"/>
              <a:ext cx="2489040" cy="1440000"/>
            </a:xfrm>
            <a:prstGeom prst="ellipse">
              <a:avLst/>
            </a:prstGeom>
            <a:solidFill>
              <a:srgbClr val="008000">
                <a:alpha val="4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8" name="Ellipse 8"/>
            <p:cNvSpPr/>
            <p:nvPr/>
          </p:nvSpPr>
          <p:spPr>
            <a:xfrm>
              <a:off x="1446480" y="3029040"/>
              <a:ext cx="2935080" cy="828360"/>
            </a:xfrm>
            <a:prstGeom prst="ellipse">
              <a:avLst/>
            </a:prstGeom>
            <a:solidFill>
              <a:srgbClr val="0000ff">
                <a:alpha val="5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9" name="Ellipse 9"/>
            <p:cNvSpPr/>
            <p:nvPr/>
          </p:nvSpPr>
          <p:spPr>
            <a:xfrm>
              <a:off x="2133000" y="3693960"/>
              <a:ext cx="3004920" cy="965160"/>
            </a:xfrm>
            <a:prstGeom prst="ellipse">
              <a:avLst/>
            </a:prstGeom>
            <a:solidFill>
              <a:schemeClr val="accent6"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0" name="Ellipse 10"/>
            <p:cNvSpPr/>
            <p:nvPr/>
          </p:nvSpPr>
          <p:spPr>
            <a:xfrm>
              <a:off x="2363760" y="4553280"/>
              <a:ext cx="3522240" cy="819360"/>
            </a:xfrm>
            <a:prstGeom prst="ellipse">
              <a:avLst/>
            </a:prstGeom>
            <a:solidFill>
              <a:schemeClr val="accent6">
                <a:lumMod val="50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11" name="Rectangle 2"/>
          <p:cNvSpPr/>
          <p:nvPr/>
        </p:nvSpPr>
        <p:spPr>
          <a:xfrm>
            <a:off x="1184040" y="6363360"/>
            <a:ext cx="4911840" cy="63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7f7f7f"/>
                </a:solidFill>
                <a:latin typeface="Calibri"/>
              </a:rPr>
              <a:t>The Origins of Genome Architecture. Lynch (2007)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TextBox 1"/>
          <p:cNvSpPr/>
          <p:nvPr/>
        </p:nvSpPr>
        <p:spPr>
          <a:xfrm>
            <a:off x="6852960" y="988200"/>
            <a:ext cx="47869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2400" spc="-1" strike="noStrike">
                <a:solidFill>
                  <a:srgbClr val="000000"/>
                </a:solidFill>
                <a:latin typeface="Calibri"/>
              </a:rPr>
              <a:t>Phylogenetic inertia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Taxonomy as a confounding factor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3" name="Picture 7" descr="inertie_phylo.png"/>
          <p:cNvPicPr/>
          <p:nvPr/>
        </p:nvPicPr>
        <p:blipFill>
          <a:blip r:embed="rId2"/>
          <a:stretch/>
        </p:blipFill>
        <p:spPr>
          <a:xfrm>
            <a:off x="7053840" y="2927160"/>
            <a:ext cx="4236120" cy="2801160"/>
          </a:xfrm>
          <a:prstGeom prst="rect">
            <a:avLst/>
          </a:prstGeom>
          <a:ln w="0">
            <a:noFill/>
          </a:ln>
        </p:spPr>
      </p:pic>
      <p:sp>
        <p:nvSpPr>
          <p:cNvPr id="214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What is driving TE (non) accumulation in genomes?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15" name="Image 14" descr=""/>
          <p:cNvPicPr/>
          <p:nvPr/>
        </p:nvPicPr>
        <p:blipFill>
          <a:blip r:embed="rId3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ZoneTexte 2"/>
          <p:cNvSpPr/>
          <p:nvPr/>
        </p:nvSpPr>
        <p:spPr>
          <a:xfrm>
            <a:off x="159480" y="1041120"/>
            <a:ext cx="2224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Mating system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7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218" name="ZoneTexte 6"/>
          <p:cNvSpPr/>
          <p:nvPr/>
        </p:nvSpPr>
        <p:spPr>
          <a:xfrm>
            <a:off x="387720" y="2805120"/>
            <a:ext cx="17686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Eusociality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ZoneTexte 8"/>
          <p:cNvSpPr/>
          <p:nvPr/>
        </p:nvSpPr>
        <p:spPr>
          <a:xfrm>
            <a:off x="163080" y="5490720"/>
            <a:ext cx="2217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Subterranean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lifestyle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ZoneTexte 10"/>
          <p:cNvSpPr/>
          <p:nvPr/>
        </p:nvSpPr>
        <p:spPr>
          <a:xfrm>
            <a:off x="477360" y="4374720"/>
            <a:ext cx="1589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Parasitism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1" name="ZoneTexte 14"/>
          <p:cNvSpPr/>
          <p:nvPr/>
        </p:nvSpPr>
        <p:spPr>
          <a:xfrm>
            <a:off x="9127800" y="5752800"/>
            <a:ext cx="375876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Butterflies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Mackintosh et al. 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ZoneTexte 18"/>
          <p:cNvSpPr/>
          <p:nvPr/>
        </p:nvSpPr>
        <p:spPr>
          <a:xfrm>
            <a:off x="9127800" y="2864520"/>
            <a:ext cx="28735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Hymenoptera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Kapheim et al. 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ZoneTexte 20"/>
          <p:cNvSpPr/>
          <p:nvPr/>
        </p:nvSpPr>
        <p:spPr>
          <a:xfrm>
            <a:off x="9056880" y="1041120"/>
            <a:ext cx="287352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Evening primroses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Ågren et al. 2015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Image 22" descr=""/>
          <p:cNvPicPr/>
          <p:nvPr/>
        </p:nvPicPr>
        <p:blipFill>
          <a:blip r:embed="rId2"/>
          <a:stretch/>
        </p:blipFill>
        <p:spPr>
          <a:xfrm>
            <a:off x="5561280" y="5563080"/>
            <a:ext cx="916560" cy="593280"/>
          </a:xfrm>
          <a:prstGeom prst="rect">
            <a:avLst/>
          </a:prstGeom>
          <a:ln w="0">
            <a:noFill/>
          </a:ln>
        </p:spPr>
      </p:pic>
      <p:pic>
        <p:nvPicPr>
          <p:cNvPr id="225" name="Image 24" descr=""/>
          <p:cNvPicPr/>
          <p:nvPr/>
        </p:nvPicPr>
        <p:blipFill>
          <a:blip r:embed="rId3"/>
          <a:stretch/>
        </p:blipFill>
        <p:spPr>
          <a:xfrm>
            <a:off x="5570280" y="2811600"/>
            <a:ext cx="961200" cy="803160"/>
          </a:xfrm>
          <a:prstGeom prst="rect">
            <a:avLst/>
          </a:prstGeom>
          <a:ln w="0">
            <a:noFill/>
          </a:ln>
        </p:spPr>
      </p:pic>
      <p:pic>
        <p:nvPicPr>
          <p:cNvPr id="226" name="Image 26" descr=""/>
          <p:cNvPicPr/>
          <p:nvPr/>
        </p:nvPicPr>
        <p:blipFill>
          <a:blip r:embed="rId4"/>
          <a:stretch/>
        </p:blipFill>
        <p:spPr>
          <a:xfrm>
            <a:off x="8189280" y="5799240"/>
            <a:ext cx="938160" cy="830520"/>
          </a:xfrm>
          <a:prstGeom prst="rect">
            <a:avLst/>
          </a:prstGeom>
          <a:ln w="0">
            <a:noFill/>
          </a:ln>
        </p:spPr>
      </p:pic>
      <p:pic>
        <p:nvPicPr>
          <p:cNvPr id="227" name="Image 28" descr=""/>
          <p:cNvPicPr/>
          <p:nvPr/>
        </p:nvPicPr>
        <p:blipFill>
          <a:blip r:embed="rId5"/>
          <a:stretch/>
        </p:blipFill>
        <p:spPr>
          <a:xfrm>
            <a:off x="7833600" y="991440"/>
            <a:ext cx="926640" cy="837720"/>
          </a:xfrm>
          <a:prstGeom prst="rect">
            <a:avLst/>
          </a:prstGeom>
          <a:ln w="0">
            <a:noFill/>
          </a:ln>
        </p:spPr>
      </p:pic>
      <p:pic>
        <p:nvPicPr>
          <p:cNvPr id="228" name="Image 30" descr=""/>
          <p:cNvPicPr/>
          <p:nvPr/>
        </p:nvPicPr>
        <p:blipFill>
          <a:blip r:embed="rId6"/>
          <a:stretch/>
        </p:blipFill>
        <p:spPr>
          <a:xfrm>
            <a:off x="5723640" y="4136400"/>
            <a:ext cx="545400" cy="938880"/>
          </a:xfrm>
          <a:prstGeom prst="rect">
            <a:avLst/>
          </a:prstGeom>
          <a:ln w="0">
            <a:noFill/>
          </a:ln>
        </p:spPr>
      </p:pic>
      <p:pic>
        <p:nvPicPr>
          <p:cNvPr id="229" name="Image 32" descr=""/>
          <p:cNvPicPr/>
          <p:nvPr/>
        </p:nvPicPr>
        <p:blipFill>
          <a:blip r:embed="rId7"/>
          <a:stretch/>
        </p:blipFill>
        <p:spPr>
          <a:xfrm>
            <a:off x="5754240" y="990000"/>
            <a:ext cx="723600" cy="990360"/>
          </a:xfrm>
          <a:prstGeom prst="rect">
            <a:avLst/>
          </a:prstGeom>
          <a:ln w="0">
            <a:noFill/>
          </a:ln>
        </p:spPr>
      </p:pic>
      <p:sp>
        <p:nvSpPr>
          <p:cNvPr id="230" name="ZoneTexte 34"/>
          <p:cNvSpPr/>
          <p:nvPr/>
        </p:nvSpPr>
        <p:spPr>
          <a:xfrm>
            <a:off x="2912760" y="1041120"/>
            <a:ext cx="23544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fr-FR" sz="2400" spc="-1" strike="noStrike">
                <a:solidFill>
                  <a:srgbClr val="000000"/>
                </a:solidFill>
                <a:latin typeface="Avenir Book"/>
              </a:rPr>
              <a:t>Daphnia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Schaack et al. 2010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ZoneTexte 36"/>
          <p:cNvSpPr/>
          <p:nvPr/>
        </p:nvSpPr>
        <p:spPr>
          <a:xfrm>
            <a:off x="2912760" y="2811600"/>
            <a:ext cx="27792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Snapping shrimps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Chak et al. 2021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ZoneTexte 38"/>
          <p:cNvSpPr/>
          <p:nvPr/>
        </p:nvSpPr>
        <p:spPr>
          <a:xfrm>
            <a:off x="2912760" y="4309200"/>
            <a:ext cx="21376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fr-FR" sz="2400" spc="-1" strike="noStrike">
                <a:solidFill>
                  <a:srgbClr val="000000"/>
                </a:solidFill>
                <a:latin typeface="Avenir Book"/>
              </a:rPr>
              <a:t>Amanita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fungi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Hess et al. 2014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ZoneTexte 40"/>
          <p:cNvSpPr/>
          <p:nvPr/>
        </p:nvSpPr>
        <p:spPr>
          <a:xfrm>
            <a:off x="9127800" y="1863360"/>
            <a:ext cx="2802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Arthropods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Bast et al. 2016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ZoneTexte 42"/>
          <p:cNvSpPr/>
          <p:nvPr/>
        </p:nvSpPr>
        <p:spPr>
          <a:xfrm>
            <a:off x="2912760" y="5490720"/>
            <a:ext cx="23922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Asellidae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Lefébure et al. 2017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5" name="Image 44" descr=""/>
          <p:cNvPicPr/>
          <p:nvPr/>
        </p:nvPicPr>
        <p:blipFill>
          <a:blip r:embed="rId8"/>
          <a:stretch/>
        </p:blipFill>
        <p:spPr>
          <a:xfrm>
            <a:off x="8460360" y="2881440"/>
            <a:ext cx="596160" cy="908640"/>
          </a:xfrm>
          <a:prstGeom prst="rect">
            <a:avLst/>
          </a:prstGeom>
          <a:ln w="0">
            <a:noFill/>
          </a:ln>
        </p:spPr>
      </p:pic>
      <p:pic>
        <p:nvPicPr>
          <p:cNvPr id="236" name="Image 46" descr=""/>
          <p:cNvPicPr/>
          <p:nvPr/>
        </p:nvPicPr>
        <p:blipFill>
          <a:blip r:embed="rId9"/>
          <a:stretch/>
        </p:blipFill>
        <p:spPr>
          <a:xfrm>
            <a:off x="7596360" y="1980360"/>
            <a:ext cx="612000" cy="837720"/>
          </a:xfrm>
          <a:prstGeom prst="rect">
            <a:avLst/>
          </a:prstGeom>
          <a:ln w="0">
            <a:noFill/>
          </a:ln>
        </p:spPr>
      </p:pic>
      <p:pic>
        <p:nvPicPr>
          <p:cNvPr id="237" name="Image 48" descr=""/>
          <p:cNvPicPr/>
          <p:nvPr/>
        </p:nvPicPr>
        <p:blipFill>
          <a:blip r:embed="rId10"/>
          <a:stretch/>
        </p:blipFill>
        <p:spPr>
          <a:xfrm>
            <a:off x="8078760" y="2042640"/>
            <a:ext cx="1048680" cy="527400"/>
          </a:xfrm>
          <a:prstGeom prst="rect">
            <a:avLst/>
          </a:prstGeom>
          <a:ln w="0">
            <a:noFill/>
          </a:ln>
        </p:spPr>
      </p:pic>
      <p:sp>
        <p:nvSpPr>
          <p:cNvPr id="238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What is driving TE (non) accumulation in genomes?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8"/>
          <p:cNvGrpSpPr/>
          <p:nvPr/>
        </p:nvGrpSpPr>
        <p:grpSpPr>
          <a:xfrm>
            <a:off x="6364440" y="2447640"/>
            <a:ext cx="5337000" cy="4226400"/>
            <a:chOff x="6364440" y="2447640"/>
            <a:chExt cx="5337000" cy="4226400"/>
          </a:xfrm>
        </p:grpSpPr>
        <p:pic>
          <p:nvPicPr>
            <p:cNvPr id="240" name="Picture 29" descr=""/>
            <p:cNvPicPr/>
            <p:nvPr/>
          </p:nvPicPr>
          <p:blipFill>
            <a:blip r:embed="rId1"/>
            <a:srcRect l="60359" t="39881" r="0" b="0"/>
            <a:stretch/>
          </p:blipFill>
          <p:spPr>
            <a:xfrm>
              <a:off x="6364440" y="3044160"/>
              <a:ext cx="5023800" cy="3592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1" name="TextBox 30"/>
            <p:cNvSpPr/>
            <p:nvPr/>
          </p:nvSpPr>
          <p:spPr>
            <a:xfrm rot="16200000">
              <a:off x="4852080" y="4042080"/>
              <a:ext cx="3552840" cy="363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Est. genome size (Mb)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2" name="TextBox 31"/>
            <p:cNvSpPr/>
            <p:nvPr/>
          </p:nvSpPr>
          <p:spPr>
            <a:xfrm>
              <a:off x="7257600" y="6310080"/>
              <a:ext cx="4443840" cy="363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Species of Drosophila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243" name="Picture 26" descr=""/>
          <p:cNvPicPr/>
          <p:nvPr/>
        </p:nvPicPr>
        <p:blipFill>
          <a:blip r:embed="rId2"/>
          <a:stretch/>
        </p:blipFill>
        <p:spPr>
          <a:xfrm>
            <a:off x="1265760" y="3335760"/>
            <a:ext cx="3731400" cy="2800440"/>
          </a:xfrm>
          <a:prstGeom prst="rect">
            <a:avLst/>
          </a:prstGeom>
          <a:ln w="0">
            <a:noFill/>
          </a:ln>
        </p:spPr>
      </p:pic>
      <p:sp>
        <p:nvSpPr>
          <p:cNvPr id="244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Drosophila: a good complex of species to address this longstanding question?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45" name="Image 5" descr=""/>
          <p:cNvPicPr/>
          <p:nvPr/>
        </p:nvPicPr>
        <p:blipFill>
          <a:blip r:embed="rId3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59280" y="1050120"/>
            <a:ext cx="11472840" cy="176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Genomic data available on closely related species.</a:t>
            </a:r>
            <a:br>
              <a:rPr sz="2400"/>
            </a:b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Differences in life history traits and demography </a:t>
            </a:r>
            <a:r>
              <a:rPr b="0" lang="fr-FR" sz="1600" spc="-1" strike="noStrike">
                <a:solidFill>
                  <a:srgbClr val="000000"/>
                </a:solidFill>
                <a:latin typeface="Avenir Book"/>
              </a:rPr>
              <a:t>(Markow and O’Grady, 2005)</a:t>
            </a:r>
            <a:br>
              <a:rPr sz="1600"/>
            </a:b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Variation in levels of observed heterozygosity </a:t>
            </a:r>
            <a:r>
              <a:rPr b="0" lang="fr-FR" sz="1600" spc="-1" strike="noStrike">
                <a:solidFill>
                  <a:srgbClr val="000000"/>
                </a:solidFill>
                <a:latin typeface="Avenir Book"/>
              </a:rPr>
              <a:t>(Kim et al. eLife,2021)</a:t>
            </a:r>
            <a:br>
              <a:rPr sz="2400"/>
            </a:br>
            <a:br>
              <a:rPr sz="2400"/>
            </a:b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=&gt; possible Ne differences associated with a three-fold variation in genome size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Quick overview of materials and methods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48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249" name="ZoneTexte 17"/>
          <p:cNvSpPr/>
          <p:nvPr/>
        </p:nvSpPr>
        <p:spPr>
          <a:xfrm>
            <a:off x="487800" y="838800"/>
            <a:ext cx="11216160" cy="642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A balanced sampling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, with triplet of closely related species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Whole genome sequencing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for 40 species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(+ public data of 42 lines)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Genome size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estimates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(database + lab 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flow cytometry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)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Estimations of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 TE content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i="1" lang="fr-FR" sz="2400" spc="-1" strike="noStrike">
                <a:solidFill>
                  <a:srgbClr val="000000"/>
                </a:solidFill>
                <a:latin typeface="Avenir Book"/>
              </a:rPr>
              <a:t>De novo 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genome assemblies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Annotation and gene clustering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=&gt; </a:t>
            </a:r>
            <a:r>
              <a:rPr b="1" lang="fr-FR" sz="2000" spc="-1" strike="noStrike">
                <a:solidFill>
                  <a:srgbClr val="000000"/>
                </a:solidFill>
                <a:latin typeface="Avenir Book"/>
              </a:rPr>
              <a:t>2,242 gene families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single-copy orthologs present in at least 50% of the 82 lineages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Phylogenomic reconstruction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0" name="ZoneTexte 1"/>
          <p:cNvSpPr/>
          <p:nvPr/>
        </p:nvSpPr>
        <p:spPr>
          <a:xfrm>
            <a:off x="6984000" y="1591200"/>
            <a:ext cx="22971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800" spc="-1" strike="noStrike">
                <a:solidFill>
                  <a:srgbClr val="000000"/>
                </a:solidFill>
                <a:latin typeface="Avenir Book"/>
              </a:rPr>
              <a:t>77 species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Accolade fermante 2"/>
          <p:cNvSpPr/>
          <p:nvPr/>
        </p:nvSpPr>
        <p:spPr>
          <a:xfrm>
            <a:off x="6541200" y="1515600"/>
            <a:ext cx="316800" cy="673560"/>
          </a:xfrm>
          <a:prstGeom prst="rightBrace">
            <a:avLst>
              <a:gd name="adj1" fmla="val 37354"/>
              <a:gd name="adj2" fmla="val 51742"/>
            </a:avLst>
          </a:prstGeom>
          <a:noFill/>
          <a:ln w="22225">
            <a:solidFill>
              <a:srgbClr val="00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How much variation in genome size is explained by the phylogeny?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53" name="Rectangle 9"/>
          <p:cNvSpPr/>
          <p:nvPr/>
        </p:nvSpPr>
        <p:spPr>
          <a:xfrm>
            <a:off x="2332800" y="1562400"/>
            <a:ext cx="1456200" cy="12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254" name="Espace réservé du contenu 6" descr=""/>
          <p:cNvPicPr/>
          <p:nvPr/>
        </p:nvPicPr>
        <p:blipFill>
          <a:blip r:embed="rId1"/>
          <a:stretch/>
        </p:blipFill>
        <p:spPr>
          <a:xfrm>
            <a:off x="3115800" y="801000"/>
            <a:ext cx="5156280" cy="6079680"/>
          </a:xfrm>
          <a:prstGeom prst="rect">
            <a:avLst/>
          </a:prstGeom>
          <a:ln w="0">
            <a:noFill/>
          </a:ln>
        </p:spPr>
      </p:pic>
      <p:sp>
        <p:nvSpPr>
          <p:cNvPr id="255" name="TextBox 8"/>
          <p:cNvSpPr/>
          <p:nvPr/>
        </p:nvSpPr>
        <p:spPr>
          <a:xfrm>
            <a:off x="334080" y="1933920"/>
            <a:ext cx="1708920" cy="6382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70ad47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venir Book"/>
              </a:rPr>
              <a:t>Pagel’s λ=0.59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ZoneTexte 10"/>
          <p:cNvSpPr/>
          <p:nvPr/>
        </p:nvSpPr>
        <p:spPr>
          <a:xfrm>
            <a:off x="9205200" y="6534000"/>
            <a:ext cx="4070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595959"/>
                </a:solidFill>
                <a:latin typeface="Avenir Book"/>
              </a:rPr>
              <a:t>Merel et al. Coming soon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ZoneTexte 13"/>
          <p:cNvSpPr/>
          <p:nvPr/>
        </p:nvSpPr>
        <p:spPr>
          <a:xfrm>
            <a:off x="267840" y="3045600"/>
            <a:ext cx="25131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Genome size: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137Mb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busckii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333 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virilis.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TE content: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3.5Mb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busck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ii 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120Mb for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suzukii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Image 4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259" name="ZoneTexte 2"/>
          <p:cNvSpPr/>
          <p:nvPr/>
        </p:nvSpPr>
        <p:spPr>
          <a:xfrm>
            <a:off x="8316360" y="1933920"/>
            <a:ext cx="30859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Phylogenetic inertia +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Intra group variation in genome size and TE content.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Espace réservé du contenu 4" descr=""/>
          <p:cNvPicPr/>
          <p:nvPr/>
        </p:nvPicPr>
        <p:blipFill>
          <a:blip r:embed="rId1"/>
          <a:srcRect l="0" t="0" r="0" b="22068"/>
          <a:stretch/>
        </p:blipFill>
        <p:spPr>
          <a:xfrm>
            <a:off x="38160" y="1521720"/>
            <a:ext cx="7924320" cy="3226320"/>
          </a:xfrm>
          <a:prstGeom prst="rect">
            <a:avLst/>
          </a:prstGeom>
          <a:ln w="0">
            <a:noFill/>
          </a:ln>
        </p:spPr>
      </p:pic>
      <p:sp>
        <p:nvSpPr>
          <p:cNvPr id="261" name="ZoneTexte 6"/>
          <p:cNvSpPr/>
          <p:nvPr/>
        </p:nvSpPr>
        <p:spPr>
          <a:xfrm>
            <a:off x="7643880" y="2076480"/>
            <a:ext cx="45478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Testing correlations while controlling for phylogenetic inertia using ancov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(Lartillot, 2014)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and PGLS.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ZoneTexte 8"/>
          <p:cNvSpPr/>
          <p:nvPr/>
        </p:nvSpPr>
        <p:spPr>
          <a:xfrm>
            <a:off x="731160" y="5013000"/>
            <a:ext cx="734580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Significant correlations in bold ( pp &lt; 0.025 or  &gt; 0.975).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Cells in gray correspond to significant PGLS (p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venir Book"/>
              </a:rPr>
              <a:t>adjusted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 &lt; 0.05)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7000"/>
          </a:bodyPr>
          <a:p>
            <a:pPr>
              <a:lnSpc>
                <a:spcPct val="90000"/>
              </a:lnSpc>
              <a:buNone/>
            </a:pPr>
            <a:r>
              <a:rPr b="1" lang="fr-FR" sz="2800" spc="-1" strike="noStrike">
                <a:solidFill>
                  <a:srgbClr val="000000"/>
                </a:solidFill>
                <a:latin typeface="Avenir Book"/>
              </a:rPr>
              <a:t>Genome size and TE abundance are positively correlated within flies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4" name="Image 3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265" name="Image 1" descr=""/>
          <p:cNvPicPr/>
          <p:nvPr/>
        </p:nvPicPr>
        <p:blipFill>
          <a:blip r:embed="rId3"/>
          <a:stretch/>
        </p:blipFill>
        <p:spPr>
          <a:xfrm>
            <a:off x="8537040" y="4200840"/>
            <a:ext cx="2923560" cy="20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ZoneTexte 5"/>
          <p:cNvSpPr/>
          <p:nvPr/>
        </p:nvSpPr>
        <p:spPr>
          <a:xfrm>
            <a:off x="7716240" y="4623480"/>
            <a:ext cx="409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c00000"/>
                </a:solidFill>
                <a:latin typeface="Avenir Book"/>
              </a:rPr>
              <a:t>~ long-term estimate of 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7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Which estimates for Ne?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68" name="Image 7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269" name="ZoneTexte 9"/>
          <p:cNvSpPr/>
          <p:nvPr/>
        </p:nvSpPr>
        <p:spPr>
          <a:xfrm>
            <a:off x="818280" y="1026000"/>
            <a:ext cx="10912320" cy="58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Life History Traits: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collection of 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developmental times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estimates from litterature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Evolutionary rate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Strength of selection on Codon Usage Bias: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Effective Number of Codons (Novembre's ENC’), synonymous codon bias orderliness (SCUO).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70" name="Group 3"/>
          <p:cNvGrpSpPr/>
          <p:nvPr/>
        </p:nvGrpSpPr>
        <p:grpSpPr>
          <a:xfrm>
            <a:off x="7090920" y="4274640"/>
            <a:ext cx="1064160" cy="1385640"/>
            <a:chOff x="7090920" y="4274640"/>
            <a:chExt cx="1064160" cy="1385640"/>
          </a:xfrm>
        </p:grpSpPr>
        <p:sp>
          <p:nvSpPr>
            <p:cNvPr id="271" name="Text Box 4"/>
            <p:cNvSpPr/>
            <p:nvPr/>
          </p:nvSpPr>
          <p:spPr>
            <a:xfrm>
              <a:off x="7117560" y="4873680"/>
              <a:ext cx="29952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317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3170" spc="-1" strike="noStrike">
                <a:latin typeface="Arial"/>
              </a:endParaRPr>
            </a:p>
          </p:txBody>
        </p:sp>
        <p:sp>
          <p:nvSpPr>
            <p:cNvPr id="272" name="Text Box 5"/>
            <p:cNvSpPr/>
            <p:nvPr/>
          </p:nvSpPr>
          <p:spPr>
            <a:xfrm>
              <a:off x="7090920" y="4372560"/>
              <a:ext cx="29952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317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3170" spc="-1" strike="noStrike">
                <a:latin typeface="Arial"/>
              </a:endParaRPr>
            </a:p>
          </p:txBody>
        </p:sp>
        <p:sp>
          <p:nvSpPr>
            <p:cNvPr id="273" name="Text Box 6"/>
            <p:cNvSpPr/>
            <p:nvPr/>
          </p:nvSpPr>
          <p:spPr>
            <a:xfrm>
              <a:off x="7181280" y="4274640"/>
              <a:ext cx="973800" cy="128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0" i="1" lang="fr-FR" sz="24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0" i="1" lang="fr-FR" sz="2400" spc="-1" strike="noStrike" baseline="-25000">
                  <a:solidFill>
                    <a:srgbClr val="000000"/>
                  </a:solidFill>
                  <a:latin typeface="Calibri"/>
                </a:rPr>
                <a:t>N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1814"/>
                </a:spcBef>
                <a:buNone/>
              </a:pPr>
              <a:endParaRPr b="0" lang="en-US" sz="3630" spc="-1" strike="noStrike">
                <a:latin typeface="Arial"/>
              </a:endParaRPr>
            </a:p>
          </p:txBody>
        </p:sp>
        <p:sp>
          <p:nvSpPr>
            <p:cNvPr id="274" name="Text Box 8"/>
            <p:cNvSpPr/>
            <p:nvPr/>
          </p:nvSpPr>
          <p:spPr>
            <a:xfrm>
              <a:off x="7405920" y="4788720"/>
              <a:ext cx="486000" cy="87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0" i="1" lang="fr-FR" sz="24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0" i="1" lang="fr-FR" sz="2400" spc="-1" strike="noStrike" baseline="-25000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5" name="Line 9"/>
            <p:cNvSpPr/>
            <p:nvPr/>
          </p:nvSpPr>
          <p:spPr>
            <a:xfrm>
              <a:off x="7428960" y="4821120"/>
              <a:ext cx="5490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" name="Group 12"/>
          <p:cNvGrpSpPr/>
          <p:nvPr/>
        </p:nvGrpSpPr>
        <p:grpSpPr>
          <a:xfrm>
            <a:off x="2584440" y="3257640"/>
            <a:ext cx="4258080" cy="1960920"/>
            <a:chOff x="2584440" y="3257640"/>
            <a:chExt cx="4258080" cy="1960920"/>
          </a:xfrm>
        </p:grpSpPr>
        <p:sp>
          <p:nvSpPr>
            <p:cNvPr id="277" name="Line 13"/>
            <p:cNvSpPr/>
            <p:nvPr/>
          </p:nvSpPr>
          <p:spPr>
            <a:xfrm>
              <a:off x="2584440" y="3386880"/>
              <a:ext cx="34689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Line 14"/>
            <p:cNvSpPr/>
            <p:nvPr/>
          </p:nvSpPr>
          <p:spPr>
            <a:xfrm>
              <a:off x="2584440" y="3386880"/>
              <a:ext cx="360" cy="115740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Line 15"/>
            <p:cNvSpPr/>
            <p:nvPr/>
          </p:nvSpPr>
          <p:spPr>
            <a:xfrm>
              <a:off x="2584440" y="4544280"/>
              <a:ext cx="383040" cy="72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Text Box 16"/>
            <p:cNvSpPr/>
            <p:nvPr/>
          </p:nvSpPr>
          <p:spPr>
            <a:xfrm>
              <a:off x="6148080" y="3257640"/>
              <a:ext cx="694440" cy="26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out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281" name="Text Box 17"/>
            <p:cNvSpPr/>
            <p:nvPr/>
          </p:nvSpPr>
          <p:spPr>
            <a:xfrm>
              <a:off x="6148080" y="3857760"/>
              <a:ext cx="543600" cy="1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282" name="Text Box 18"/>
            <p:cNvSpPr/>
            <p:nvPr/>
          </p:nvSpPr>
          <p:spPr>
            <a:xfrm>
              <a:off x="6148080" y="4243680"/>
              <a:ext cx="46836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283" name="Text Box 19"/>
            <p:cNvSpPr/>
            <p:nvPr/>
          </p:nvSpPr>
          <p:spPr>
            <a:xfrm>
              <a:off x="6148080" y="4619520"/>
              <a:ext cx="430200" cy="21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284" name="Text Box 20"/>
            <p:cNvSpPr/>
            <p:nvPr/>
          </p:nvSpPr>
          <p:spPr>
            <a:xfrm>
              <a:off x="6148080" y="5005440"/>
              <a:ext cx="43020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285" name="Line 21"/>
            <p:cNvSpPr/>
            <p:nvPr/>
          </p:nvSpPr>
          <p:spPr>
            <a:xfrm>
              <a:off x="2967480" y="4160520"/>
              <a:ext cx="360" cy="77148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Line 22"/>
            <p:cNvSpPr/>
            <p:nvPr/>
          </p:nvSpPr>
          <p:spPr>
            <a:xfrm flipV="1">
              <a:off x="2967480" y="4159800"/>
              <a:ext cx="1657080" cy="72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Line 23"/>
            <p:cNvSpPr/>
            <p:nvPr/>
          </p:nvSpPr>
          <p:spPr>
            <a:xfrm>
              <a:off x="2967480" y="4932000"/>
              <a:ext cx="13197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Line 24"/>
            <p:cNvSpPr/>
            <p:nvPr/>
          </p:nvSpPr>
          <p:spPr>
            <a:xfrm>
              <a:off x="4624560" y="3966480"/>
              <a:ext cx="360" cy="387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Line 25"/>
            <p:cNvSpPr/>
            <p:nvPr/>
          </p:nvSpPr>
          <p:spPr>
            <a:xfrm>
              <a:off x="4287240" y="4738320"/>
              <a:ext cx="360" cy="3891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Line 26"/>
            <p:cNvSpPr/>
            <p:nvPr/>
          </p:nvSpPr>
          <p:spPr>
            <a:xfrm>
              <a:off x="4624560" y="3966480"/>
              <a:ext cx="142884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Line 27"/>
            <p:cNvSpPr/>
            <p:nvPr/>
          </p:nvSpPr>
          <p:spPr>
            <a:xfrm>
              <a:off x="4624560" y="4353840"/>
              <a:ext cx="142884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Line 28"/>
            <p:cNvSpPr/>
            <p:nvPr/>
          </p:nvSpPr>
          <p:spPr>
            <a:xfrm>
              <a:off x="4287240" y="4738320"/>
              <a:ext cx="17661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Line 29"/>
            <p:cNvSpPr/>
            <p:nvPr/>
          </p:nvSpPr>
          <p:spPr>
            <a:xfrm>
              <a:off x="4287240" y="5122080"/>
              <a:ext cx="17661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Text Box 30"/>
            <p:cNvSpPr/>
            <p:nvPr/>
          </p:nvSpPr>
          <p:spPr>
            <a:xfrm>
              <a:off x="3758040" y="473112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5" name="Text Box 31"/>
            <p:cNvSpPr/>
            <p:nvPr/>
          </p:nvSpPr>
          <p:spPr>
            <a:xfrm>
              <a:off x="4635000" y="415188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6" name="Text Box 32"/>
            <p:cNvSpPr/>
            <p:nvPr/>
          </p:nvSpPr>
          <p:spPr>
            <a:xfrm>
              <a:off x="4635000" y="377316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7" name="Text Box 33"/>
            <p:cNvSpPr/>
            <p:nvPr/>
          </p:nvSpPr>
          <p:spPr>
            <a:xfrm>
              <a:off x="3547800" y="47563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8" name="Text Box 34"/>
            <p:cNvSpPr/>
            <p:nvPr/>
          </p:nvSpPr>
          <p:spPr>
            <a:xfrm>
              <a:off x="3240000" y="39679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9" name="Text Box 35"/>
            <p:cNvSpPr/>
            <p:nvPr/>
          </p:nvSpPr>
          <p:spPr>
            <a:xfrm>
              <a:off x="4208760" y="396648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0" name="Text Box 36"/>
            <p:cNvSpPr/>
            <p:nvPr/>
          </p:nvSpPr>
          <p:spPr>
            <a:xfrm>
              <a:off x="5712840" y="37731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1" name="Text Box 37"/>
            <p:cNvSpPr/>
            <p:nvPr/>
          </p:nvSpPr>
          <p:spPr>
            <a:xfrm>
              <a:off x="5498280" y="453780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2" name="Text Box 38"/>
            <p:cNvSpPr/>
            <p:nvPr/>
          </p:nvSpPr>
          <p:spPr>
            <a:xfrm>
              <a:off x="5316120" y="37821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3" name="Text Box 39"/>
            <p:cNvSpPr/>
            <p:nvPr/>
          </p:nvSpPr>
          <p:spPr>
            <a:xfrm>
              <a:off x="4818240" y="45547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4" name="Text Box 40"/>
            <p:cNvSpPr/>
            <p:nvPr/>
          </p:nvSpPr>
          <p:spPr>
            <a:xfrm>
              <a:off x="5090040" y="41659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5" name="Text Box 41"/>
            <p:cNvSpPr/>
            <p:nvPr/>
          </p:nvSpPr>
          <p:spPr>
            <a:xfrm>
              <a:off x="5408280" y="492840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6" name="Rectangle 42"/>
            <p:cNvSpPr/>
            <p:nvPr/>
          </p:nvSpPr>
          <p:spPr>
            <a:xfrm>
              <a:off x="2979000" y="474516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7" name="Rectangle 43"/>
            <p:cNvSpPr/>
            <p:nvPr/>
          </p:nvSpPr>
          <p:spPr>
            <a:xfrm>
              <a:off x="3156840" y="475416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8" name="Rectangle 44"/>
            <p:cNvSpPr/>
            <p:nvPr/>
          </p:nvSpPr>
          <p:spPr>
            <a:xfrm>
              <a:off x="4200120" y="456228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9" name="Rectangle 45"/>
            <p:cNvSpPr/>
            <p:nvPr/>
          </p:nvSpPr>
          <p:spPr>
            <a:xfrm>
              <a:off x="3866040" y="397332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0" name="Text Box 46"/>
            <p:cNvSpPr/>
            <p:nvPr/>
          </p:nvSpPr>
          <p:spPr>
            <a:xfrm>
              <a:off x="5686920" y="41763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1" name="Text Box 47"/>
            <p:cNvSpPr/>
            <p:nvPr/>
          </p:nvSpPr>
          <p:spPr>
            <a:xfrm>
              <a:off x="4869720" y="415332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2" name="Text Box 48"/>
            <p:cNvSpPr/>
            <p:nvPr/>
          </p:nvSpPr>
          <p:spPr>
            <a:xfrm>
              <a:off x="4335840" y="497124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3" name="Text Box 49"/>
            <p:cNvSpPr/>
            <p:nvPr/>
          </p:nvSpPr>
          <p:spPr>
            <a:xfrm>
              <a:off x="4522320" y="49507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4" name="Text Box 50"/>
            <p:cNvSpPr/>
            <p:nvPr/>
          </p:nvSpPr>
          <p:spPr>
            <a:xfrm>
              <a:off x="4870800" y="49543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15" name="Text Box 4"/>
          <p:cNvSpPr/>
          <p:nvPr/>
        </p:nvSpPr>
        <p:spPr>
          <a:xfrm>
            <a:off x="7145280" y="3074040"/>
            <a:ext cx="3941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8faadc"/>
              </a:buClr>
              <a:buFont typeface="Symbol"/>
              <a:buChar char="Þ"/>
            </a:pPr>
            <a:r>
              <a:rPr b="0" lang="en-US" sz="1800" spc="-1" strike="noStrike">
                <a:solidFill>
                  <a:srgbClr val="8faadc"/>
                </a:solidFill>
                <a:latin typeface="Arial"/>
              </a:rPr>
              <a:t>synonymous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substitution rate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Symbol"/>
              <a:buChar char="Þ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non-synonymous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substitution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Text Box 5"/>
          <p:cNvSpPr/>
          <p:nvPr/>
        </p:nvSpPr>
        <p:spPr>
          <a:xfrm>
            <a:off x="4314240" y="2219760"/>
            <a:ext cx="5804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44546a"/>
                </a:solidFill>
                <a:latin typeface="Courier New"/>
              </a:rPr>
              <a:t>Human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CGC AA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CC --- AT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 AAT GG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44546a"/>
                </a:solidFill>
                <a:latin typeface="Courier New"/>
              </a:rPr>
              <a:t>Mouse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CGC AA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CC CCG AT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 AAT GG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17" name="Grouper 7"/>
          <p:cNvGrpSpPr/>
          <p:nvPr/>
        </p:nvGrpSpPr>
        <p:grpSpPr>
          <a:xfrm>
            <a:off x="4495320" y="1937160"/>
            <a:ext cx="6526440" cy="1151640"/>
            <a:chOff x="4495320" y="1937160"/>
            <a:chExt cx="6526440" cy="1151640"/>
          </a:xfrm>
        </p:grpSpPr>
        <p:sp>
          <p:nvSpPr>
            <p:cNvPr id="318" name="ZoneTexte 61"/>
            <p:cNvSpPr/>
            <p:nvPr/>
          </p:nvSpPr>
          <p:spPr>
            <a:xfrm>
              <a:off x="4495320" y="1937160"/>
              <a:ext cx="6467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Arg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Lys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Pro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 _  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 Ile      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Gln    Asn 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Gly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Gln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9" name="ZoneTexte 62"/>
            <p:cNvSpPr/>
            <p:nvPr/>
          </p:nvSpPr>
          <p:spPr>
            <a:xfrm>
              <a:off x="4517280" y="2724840"/>
              <a:ext cx="6504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Arg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Lys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Ala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Pro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Met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Gln    Asn 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Gly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Gln    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20" name="Picture 2" descr="Drosophile Vectoriels et illustrations libres de droits - iStock"/>
          <p:cNvPicPr/>
          <p:nvPr/>
        </p:nvPicPr>
        <p:blipFill>
          <a:blip r:embed="rId2"/>
          <a:stretch/>
        </p:blipFill>
        <p:spPr>
          <a:xfrm>
            <a:off x="-6840" y="1054800"/>
            <a:ext cx="780480" cy="42084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2" descr="Drosophile Vectoriels et illustrations libres de droits - iStock"/>
          <p:cNvPicPr/>
          <p:nvPr/>
        </p:nvPicPr>
        <p:blipFill>
          <a:blip r:embed="rId3"/>
          <a:stretch/>
        </p:blipFill>
        <p:spPr>
          <a:xfrm>
            <a:off x="37080" y="2135160"/>
            <a:ext cx="780480" cy="42084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2" descr="Drosophile Vectoriels et illustrations libres de droits - iStock"/>
          <p:cNvPicPr/>
          <p:nvPr/>
        </p:nvPicPr>
        <p:blipFill>
          <a:blip r:embed="rId4"/>
          <a:stretch/>
        </p:blipFill>
        <p:spPr>
          <a:xfrm>
            <a:off x="37080" y="5803200"/>
            <a:ext cx="780480" cy="42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1191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Titre 1"/>
          <p:cNvSpPr/>
          <p:nvPr/>
        </p:nvSpPr>
        <p:spPr>
          <a:xfrm>
            <a:off x="2832120" y="93960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800" spc="-1" strike="noStrike">
                <a:solidFill>
                  <a:srgbClr val="000000"/>
                </a:solidFill>
                <a:latin typeface="Avenir Book"/>
              </a:rPr>
              <a:t>What about the role of genetic drift???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5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326" name="ZoneTexte 7"/>
          <p:cNvSpPr/>
          <p:nvPr/>
        </p:nvSpPr>
        <p:spPr>
          <a:xfrm>
            <a:off x="5033520" y="6359760"/>
            <a:ext cx="17280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000000"/>
                </a:solidFill>
                <a:latin typeface="Avenir Book"/>
              </a:rPr>
              <a:t>credit: DALLE.E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7" name="Image 9" descr=""/>
          <p:cNvPicPr/>
          <p:nvPr/>
        </p:nvPicPr>
        <p:blipFill>
          <a:blip r:embed="rId2"/>
          <a:srcRect l="0" t="8471" r="0" b="0"/>
          <a:stretch/>
        </p:blipFill>
        <p:spPr>
          <a:xfrm>
            <a:off x="3390840" y="1663560"/>
            <a:ext cx="5013000" cy="4588200"/>
          </a:xfrm>
          <a:prstGeom prst="rect">
            <a:avLst/>
          </a:prstGeom>
          <a:ln w="0">
            <a:noFill/>
          </a:ln>
        </p:spPr>
      </p:pic>
      <p:sp>
        <p:nvSpPr>
          <p:cNvPr id="328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Results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8080" y="11109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0" name="Image 4" descr=""/>
          <p:cNvPicPr/>
          <p:nvPr/>
        </p:nvPicPr>
        <p:blipFill>
          <a:blip r:embed="rId1"/>
          <a:stretch/>
        </p:blipFill>
        <p:spPr>
          <a:xfrm>
            <a:off x="304920" y="809640"/>
            <a:ext cx="11581920" cy="5244840"/>
          </a:xfrm>
          <a:prstGeom prst="rect">
            <a:avLst/>
          </a:prstGeom>
          <a:ln w="0">
            <a:noFill/>
          </a:ln>
        </p:spPr>
      </p:pic>
      <p:sp>
        <p:nvSpPr>
          <p:cNvPr id="331" name="Rectangle 5"/>
          <p:cNvSpPr/>
          <p:nvPr/>
        </p:nvSpPr>
        <p:spPr>
          <a:xfrm>
            <a:off x="1800360" y="196848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Rectangle 6"/>
          <p:cNvSpPr/>
          <p:nvPr/>
        </p:nvSpPr>
        <p:spPr>
          <a:xfrm>
            <a:off x="1800360" y="323532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Rectangle 7"/>
          <p:cNvSpPr/>
          <p:nvPr/>
        </p:nvSpPr>
        <p:spPr>
          <a:xfrm>
            <a:off x="1800360" y="450216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Results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35" name="Image 8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336" name="Espace réservé du contenu 2"/>
          <p:cNvSpPr/>
          <p:nvPr/>
        </p:nvSpPr>
        <p:spPr>
          <a:xfrm>
            <a:off x="318960" y="5905800"/>
            <a:ext cx="1128996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Correlation coefficients between genome size, TE abundances and proxies of Ne using coevol.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***pp&lt; 0.025 or pp &gt;0.975 ; **pp&lt; 0.05 or pp &gt;0.95 ;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*pp&lt; 0.1 or pp &gt;0.9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11109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8" name="Image 4" descr=""/>
          <p:cNvPicPr/>
          <p:nvPr/>
        </p:nvPicPr>
        <p:blipFill>
          <a:blip r:embed="rId1"/>
          <a:stretch/>
        </p:blipFill>
        <p:spPr>
          <a:xfrm>
            <a:off x="304920" y="809640"/>
            <a:ext cx="11581920" cy="5244840"/>
          </a:xfrm>
          <a:prstGeom prst="rect">
            <a:avLst/>
          </a:prstGeom>
          <a:ln w="0">
            <a:noFill/>
          </a:ln>
        </p:spPr>
      </p:pic>
      <p:sp>
        <p:nvSpPr>
          <p:cNvPr id="339" name="Rectangle 5"/>
          <p:cNvSpPr/>
          <p:nvPr/>
        </p:nvSpPr>
        <p:spPr>
          <a:xfrm>
            <a:off x="1800360" y="196848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Rectangle 6"/>
          <p:cNvSpPr/>
          <p:nvPr/>
        </p:nvSpPr>
        <p:spPr>
          <a:xfrm>
            <a:off x="1800360" y="323532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Rectangle 7"/>
          <p:cNvSpPr/>
          <p:nvPr/>
        </p:nvSpPr>
        <p:spPr>
          <a:xfrm>
            <a:off x="1800360" y="4502160"/>
            <a:ext cx="9258120" cy="76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Results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43" name="Image 8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344" name="ZoneTexte 9"/>
          <p:cNvSpPr/>
          <p:nvPr/>
        </p:nvSpPr>
        <p:spPr>
          <a:xfrm>
            <a:off x="1504800" y="1690560"/>
            <a:ext cx="9325800" cy="2770920"/>
          </a:xfrm>
          <a:prstGeom prst="rect">
            <a:avLst/>
          </a:prstGeom>
          <a:solidFill>
            <a:schemeClr val="bg1"/>
          </a:solidFill>
          <a:ln w="952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FR" sz="4400" spc="-1" strike="noStrike">
                <a:solidFill>
                  <a:srgbClr val="c00000"/>
                </a:solidFill>
                <a:latin typeface="Avenir Book"/>
              </a:rPr>
              <a:t>No evidence for any drift effect on GS or TE content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5" name="Espace réservé du contenu 2"/>
          <p:cNvSpPr/>
          <p:nvPr/>
        </p:nvSpPr>
        <p:spPr>
          <a:xfrm>
            <a:off x="318960" y="5905800"/>
            <a:ext cx="1128996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Correlation coefficients between genome size, TE abundances and proxies of Ne using coevol.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***pp&lt; 0.025 or pp &gt;0.975 ; **pp&lt; 0.05 or pp &gt;0.95 ;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*pp&lt; 0.1 or pp &gt;0.9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3" descr=""/>
          <p:cNvPicPr/>
          <p:nvPr/>
        </p:nvPicPr>
        <p:blipFill>
          <a:blip r:embed="rId1"/>
          <a:stretch/>
        </p:blipFill>
        <p:spPr>
          <a:xfrm>
            <a:off x="132120" y="831600"/>
            <a:ext cx="6139800" cy="5692320"/>
          </a:xfrm>
          <a:prstGeom prst="rect">
            <a:avLst/>
          </a:prstGeom>
          <a:ln w="0">
            <a:noFill/>
          </a:ln>
        </p:spPr>
      </p:pic>
      <p:sp>
        <p:nvSpPr>
          <p:cNvPr id="137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Extensive variation in genome size within and among the main groups of life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38" name="Image 11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39" name="ZoneTexte 1"/>
          <p:cNvSpPr/>
          <p:nvPr/>
        </p:nvSpPr>
        <p:spPr>
          <a:xfrm>
            <a:off x="4633560" y="6261120"/>
            <a:ext cx="1966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venir Book"/>
              </a:rPr>
              <a:t>Pray, L. (2008) 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/>
          </p:nvPr>
        </p:nvSpPr>
        <p:spPr>
          <a:xfrm>
            <a:off x="108720" y="1825560"/>
            <a:ext cx="11927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Selection is acting on codon usage in fruit flies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(Duret and Mouchiroud, 1999)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19 preferred codons of 20 end in G or C in Drosophila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(</a:t>
            </a:r>
            <a:r>
              <a:rPr b="0" lang="fr-FR" sz="2000" spc="-1" strike="noStrike">
                <a:solidFill>
                  <a:srgbClr val="3b3838"/>
                </a:solidFill>
                <a:latin typeface="Avenir Book"/>
              </a:rPr>
              <a:t>Marais </a:t>
            </a:r>
            <a:r>
              <a:rPr b="0" i="1" lang="fr-FR" sz="2000" spc="-1" strike="noStrike">
                <a:solidFill>
                  <a:srgbClr val="3b3838"/>
                </a:solidFill>
                <a:latin typeface="Avenir Book"/>
              </a:rPr>
              <a:t>et al.</a:t>
            </a:r>
            <a:r>
              <a:rPr b="0" lang="fr-FR" sz="2000" spc="-1" strike="noStrike">
                <a:solidFill>
                  <a:srgbClr val="3b3838"/>
                </a:solidFill>
                <a:latin typeface="Avenir Book"/>
              </a:rPr>
              <a:t> 2001)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. 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c00000"/>
              </a:buClr>
              <a:buFont typeface="Symbol"/>
              <a:buChar char="Þ"/>
              <a:tabLst>
                <a:tab algn="l" pos="0"/>
              </a:tabLst>
            </a:pPr>
            <a:r>
              <a:rPr b="1" lang="fr-FR" sz="2800" spc="-1" strike="noStrike">
                <a:solidFill>
                  <a:srgbClr val="c00000"/>
                </a:solidFill>
                <a:latin typeface="Avenir Book"/>
              </a:rPr>
              <a:t>GC-rich genes </a:t>
            </a: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expected to be more </a:t>
            </a:r>
            <a:r>
              <a:rPr b="1" lang="fr-FR" sz="2800" spc="-1" strike="noStrike">
                <a:solidFill>
                  <a:srgbClr val="c00000"/>
                </a:solidFill>
                <a:latin typeface="Avenir Book"/>
              </a:rPr>
              <a:t>highly expressed </a:t>
            </a: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and under </a:t>
            </a:r>
            <a:r>
              <a:rPr b="0" lang="fr-FR" sz="2800" spc="-1" strike="noStrike">
                <a:solidFill>
                  <a:srgbClr val="c00000"/>
                </a:solidFill>
                <a:latin typeface="Avenir Book"/>
              </a:rPr>
              <a:t>stronger selection </a:t>
            </a: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than GC-poor genes.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Þ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Avenir Book"/>
              </a:rPr>
              <a:t>Need to analyze separately GC-rich and GC-poor genes.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But GC content not independent of selection pressure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48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9075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18960" y="5905800"/>
            <a:ext cx="11289960" cy="113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Correlation coefficients between genome size, TE abundances and proxies of Ne using coevol.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***pp&lt; 0.025 or pp &gt;0.975 ; **pp&lt; 0.05 or pp &gt;0.95 ;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*pp&lt; 0.1 or pp &gt;0.9 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1" name="Image 4" descr=""/>
          <p:cNvPicPr/>
          <p:nvPr/>
        </p:nvPicPr>
        <p:blipFill>
          <a:blip r:embed="rId1"/>
          <a:stretch/>
        </p:blipFill>
        <p:spPr>
          <a:xfrm>
            <a:off x="318960" y="648720"/>
            <a:ext cx="11581920" cy="524484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 3"/>
          <p:cNvSpPr/>
          <p:nvPr/>
        </p:nvSpPr>
        <p:spPr>
          <a:xfrm>
            <a:off x="671400" y="1314000"/>
            <a:ext cx="10486800" cy="1242720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Results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54" name="Image 8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9075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18960" y="5905800"/>
            <a:ext cx="11289960" cy="113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Correlation coefficients between genome size, TE abundances and proxies of Ne using coevol.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***pp&lt; 0.025 or pp &gt;0.975 ; **pp&lt; 0.05 or pp &gt;0.95 ; </a:t>
            </a: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*pp&lt; 0.1 or pp &gt;0.9 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7" name="Image 4" descr=""/>
          <p:cNvPicPr/>
          <p:nvPr/>
        </p:nvPicPr>
        <p:blipFill>
          <a:blip r:embed="rId1"/>
          <a:stretch/>
        </p:blipFill>
        <p:spPr>
          <a:xfrm>
            <a:off x="318960" y="648720"/>
            <a:ext cx="11581920" cy="5244840"/>
          </a:xfrm>
          <a:prstGeom prst="rect">
            <a:avLst/>
          </a:prstGeom>
          <a:ln w="0">
            <a:noFill/>
          </a:ln>
        </p:spPr>
      </p:pic>
      <p:sp>
        <p:nvSpPr>
          <p:cNvPr id="358" name="Rectangle 3"/>
          <p:cNvSpPr/>
          <p:nvPr/>
        </p:nvSpPr>
        <p:spPr>
          <a:xfrm>
            <a:off x="671400" y="1314000"/>
            <a:ext cx="10486800" cy="1242720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Results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0" name="Image 8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361" name="ZoneTexte 5"/>
          <p:cNvSpPr/>
          <p:nvPr/>
        </p:nvSpPr>
        <p:spPr>
          <a:xfrm>
            <a:off x="1447200" y="2120760"/>
            <a:ext cx="9325800" cy="3441240"/>
          </a:xfrm>
          <a:prstGeom prst="rect">
            <a:avLst/>
          </a:prstGeom>
          <a:solidFill>
            <a:schemeClr val="bg1"/>
          </a:solidFill>
          <a:ln w="952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FR" sz="4400" spc="-1" strike="noStrike">
                <a:solidFill>
                  <a:srgbClr val="c00000"/>
                </a:solidFill>
                <a:latin typeface="Avenir Book"/>
              </a:rPr>
              <a:t>Strong support for relationship between selection efficacy (dn/ds) and GS or TE content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Espace réservé du contenu 6" descr=""/>
          <p:cNvPicPr/>
          <p:nvPr/>
        </p:nvPicPr>
        <p:blipFill>
          <a:blip r:embed="rId1"/>
          <a:stretch/>
        </p:blipFill>
        <p:spPr>
          <a:xfrm>
            <a:off x="7493400" y="4245120"/>
            <a:ext cx="1328040" cy="2488680"/>
          </a:xfrm>
          <a:prstGeom prst="rect">
            <a:avLst/>
          </a:prstGeom>
          <a:ln w="0">
            <a:noFill/>
          </a:ln>
        </p:spPr>
      </p:pic>
      <p:sp>
        <p:nvSpPr>
          <p:cNvPr id="363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GC3 content as a confonding factor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4" name="Image 4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365" name="Image 8" descr=""/>
          <p:cNvPicPr/>
          <p:nvPr/>
        </p:nvPicPr>
        <p:blipFill>
          <a:blip r:embed="rId3"/>
          <a:stretch/>
        </p:blipFill>
        <p:spPr>
          <a:xfrm>
            <a:off x="361080" y="757080"/>
            <a:ext cx="3840840" cy="5991480"/>
          </a:xfrm>
          <a:prstGeom prst="rect">
            <a:avLst/>
          </a:prstGeom>
          <a:ln w="0">
            <a:noFill/>
          </a:ln>
        </p:spPr>
      </p:pic>
      <p:pic>
        <p:nvPicPr>
          <p:cNvPr id="366" name="Image 10" descr=""/>
          <p:cNvPicPr/>
          <p:nvPr/>
        </p:nvPicPr>
        <p:blipFill>
          <a:blip r:embed="rId4"/>
          <a:srcRect l="10041" t="0" r="0" b="0"/>
          <a:stretch/>
        </p:blipFill>
        <p:spPr>
          <a:xfrm>
            <a:off x="4064040" y="742320"/>
            <a:ext cx="3579840" cy="5991480"/>
          </a:xfrm>
          <a:prstGeom prst="rect">
            <a:avLst/>
          </a:prstGeom>
          <a:ln w="0">
            <a:noFill/>
          </a:ln>
        </p:spPr>
      </p:pic>
      <p:pic>
        <p:nvPicPr>
          <p:cNvPr id="367" name="Image 13" descr=""/>
          <p:cNvPicPr/>
          <p:nvPr/>
        </p:nvPicPr>
        <p:blipFill>
          <a:blip r:embed="rId5"/>
          <a:stretch/>
        </p:blipFill>
        <p:spPr>
          <a:xfrm>
            <a:off x="2733840" y="6556680"/>
            <a:ext cx="2057040" cy="304560"/>
          </a:xfrm>
          <a:prstGeom prst="rect">
            <a:avLst/>
          </a:prstGeom>
          <a:ln w="0">
            <a:noFill/>
          </a:ln>
        </p:spPr>
      </p:pic>
      <p:sp>
        <p:nvSpPr>
          <p:cNvPr id="368" name="ZoneTexte 14"/>
          <p:cNvSpPr/>
          <p:nvPr/>
        </p:nvSpPr>
        <p:spPr>
          <a:xfrm>
            <a:off x="7508160" y="1306440"/>
            <a:ext cx="43369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The correlation coefficient between dn/ds and TE content decreases as the average in GC3 content of the concatenated genes increases.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/>
          </p:nvPr>
        </p:nvSpPr>
        <p:spPr>
          <a:xfrm>
            <a:off x="384840" y="1514520"/>
            <a:ext cx="11421720" cy="519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GC-poor genes under weaker selection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: accumulation of deleterious mutations in Ne reduced species (slightly deleterious mutations act as neutral)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GC-rich genes under strong selection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: even Ne reduced species prevent fixations of non synonymous deleterious mutations.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GC-rich genes under selection for codon usage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: ds is not neutral, is dn/ds still a good estimate to Ne?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Random sets of genes: </a:t>
            </a: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GC heterogeneity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affects codon frequency estimates leading to less accurate estimates of dn/ds values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Hypotheses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71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re 1"/>
          <p:cNvSpPr/>
          <p:nvPr/>
        </p:nvSpPr>
        <p:spPr>
          <a:xfrm>
            <a:off x="0" y="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Conclusions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73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374" name="Espace réservé du contenu 2"/>
          <p:cNvSpPr/>
          <p:nvPr/>
        </p:nvSpPr>
        <p:spPr>
          <a:xfrm>
            <a:off x="384840" y="1035360"/>
            <a:ext cx="11421720" cy="58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Genome size and TE abundance are positively correlated within flies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We found a strong support for a </a:t>
            </a: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relationship between a long term estimate of Ne (dn/ds) and both genome size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and TE content, in agreement with Lynch Mutational Hazard hypothesis.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Need to </a:t>
            </a:r>
            <a:r>
              <a:rPr b="1" lang="fr-FR" sz="2400" spc="-1" strike="noStrike">
                <a:solidFill>
                  <a:srgbClr val="c00000"/>
                </a:solidFill>
                <a:latin typeface="Avenir Book"/>
              </a:rPr>
              <a:t>control for GC heterogeneity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among genes to be able to detect the relationship, possibly due to:</a:t>
            </a: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Reduced accuracy in Ne estimates</a:t>
            </a: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Confounding effect of selection on codon usage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5" name="Picture 2" descr="Michael Lynch, director of the Biodesign Center for Mechanisms of Evolution at Arizona State University, leans against a counter in a laboratory."/>
          <p:cNvPicPr/>
          <p:nvPr/>
        </p:nvPicPr>
        <p:blipFill>
          <a:blip r:embed="rId2"/>
          <a:stretch/>
        </p:blipFill>
        <p:spPr>
          <a:xfrm>
            <a:off x="7174080" y="2719080"/>
            <a:ext cx="3105000" cy="2066760"/>
          </a:xfrm>
          <a:prstGeom prst="rect">
            <a:avLst/>
          </a:prstGeom>
          <a:ln w="0">
            <a:noFill/>
          </a:ln>
        </p:spPr>
      </p:pic>
      <p:pic>
        <p:nvPicPr>
          <p:cNvPr id="376" name="Image 2" descr=""/>
          <p:cNvPicPr/>
          <p:nvPr/>
        </p:nvPicPr>
        <p:blipFill>
          <a:blip r:embed="rId3"/>
          <a:stretch/>
        </p:blipFill>
        <p:spPr>
          <a:xfrm>
            <a:off x="906120" y="3132000"/>
            <a:ext cx="2213640" cy="1188720"/>
          </a:xfrm>
          <a:prstGeom prst="rect">
            <a:avLst/>
          </a:prstGeom>
          <a:ln w="0">
            <a:noFill/>
          </a:ln>
        </p:spPr>
      </p:pic>
      <p:pic>
        <p:nvPicPr>
          <p:cNvPr id="377" name="Image 6" descr=""/>
          <p:cNvPicPr/>
          <p:nvPr/>
        </p:nvPicPr>
        <p:blipFill>
          <a:blip r:embed="rId4"/>
          <a:stretch/>
        </p:blipFill>
        <p:spPr>
          <a:xfrm>
            <a:off x="2208600" y="4348800"/>
            <a:ext cx="550800" cy="356400"/>
          </a:xfrm>
          <a:prstGeom prst="rect">
            <a:avLst/>
          </a:prstGeom>
          <a:ln w="0">
            <a:noFill/>
          </a:ln>
        </p:spPr>
      </p:pic>
      <p:pic>
        <p:nvPicPr>
          <p:cNvPr id="378" name="Image 7" descr=""/>
          <p:cNvPicPr/>
          <p:nvPr/>
        </p:nvPicPr>
        <p:blipFill>
          <a:blip r:embed="rId5"/>
          <a:stretch/>
        </p:blipFill>
        <p:spPr>
          <a:xfrm>
            <a:off x="3016800" y="3322440"/>
            <a:ext cx="577440" cy="482400"/>
          </a:xfrm>
          <a:prstGeom prst="rect">
            <a:avLst/>
          </a:prstGeom>
          <a:ln w="0">
            <a:noFill/>
          </a:ln>
        </p:spPr>
      </p:pic>
      <p:pic>
        <p:nvPicPr>
          <p:cNvPr id="379" name="Image 8" descr=""/>
          <p:cNvPicPr/>
          <p:nvPr/>
        </p:nvPicPr>
        <p:blipFill>
          <a:blip r:embed="rId6"/>
          <a:stretch/>
        </p:blipFill>
        <p:spPr>
          <a:xfrm>
            <a:off x="5230800" y="3918960"/>
            <a:ext cx="563760" cy="498960"/>
          </a:xfrm>
          <a:prstGeom prst="rect">
            <a:avLst/>
          </a:prstGeom>
          <a:ln w="0">
            <a:noFill/>
          </a:ln>
        </p:spPr>
      </p:pic>
      <p:pic>
        <p:nvPicPr>
          <p:cNvPr id="380" name="Image 9" descr=""/>
          <p:cNvPicPr/>
          <p:nvPr/>
        </p:nvPicPr>
        <p:blipFill>
          <a:blip r:embed="rId7"/>
          <a:stretch/>
        </p:blipFill>
        <p:spPr>
          <a:xfrm>
            <a:off x="5230800" y="3299760"/>
            <a:ext cx="556920" cy="503280"/>
          </a:xfrm>
          <a:prstGeom prst="rect">
            <a:avLst/>
          </a:prstGeom>
          <a:ln w="0">
            <a:noFill/>
          </a:ln>
        </p:spPr>
      </p:pic>
      <p:pic>
        <p:nvPicPr>
          <p:cNvPr id="381" name="Image 10" descr=""/>
          <p:cNvPicPr/>
          <p:nvPr/>
        </p:nvPicPr>
        <p:blipFill>
          <a:blip r:embed="rId8"/>
          <a:stretch/>
        </p:blipFill>
        <p:spPr>
          <a:xfrm>
            <a:off x="1393560" y="4321080"/>
            <a:ext cx="327600" cy="564120"/>
          </a:xfrm>
          <a:prstGeom prst="rect">
            <a:avLst/>
          </a:prstGeom>
          <a:ln w="0">
            <a:noFill/>
          </a:ln>
        </p:spPr>
      </p:pic>
      <p:pic>
        <p:nvPicPr>
          <p:cNvPr id="382" name="Image 11" descr=""/>
          <p:cNvPicPr/>
          <p:nvPr/>
        </p:nvPicPr>
        <p:blipFill>
          <a:blip r:embed="rId9"/>
          <a:stretch/>
        </p:blipFill>
        <p:spPr>
          <a:xfrm>
            <a:off x="772560" y="3164040"/>
            <a:ext cx="434520" cy="595080"/>
          </a:xfrm>
          <a:prstGeom prst="rect">
            <a:avLst/>
          </a:prstGeom>
          <a:ln w="0">
            <a:noFill/>
          </a:ln>
        </p:spPr>
      </p:pic>
      <p:pic>
        <p:nvPicPr>
          <p:cNvPr id="383" name="Image 12" descr=""/>
          <p:cNvPicPr/>
          <p:nvPr/>
        </p:nvPicPr>
        <p:blipFill>
          <a:blip r:embed="rId10"/>
          <a:stretch/>
        </p:blipFill>
        <p:spPr>
          <a:xfrm>
            <a:off x="6120000" y="3872160"/>
            <a:ext cx="358200" cy="546120"/>
          </a:xfrm>
          <a:prstGeom prst="rect">
            <a:avLst/>
          </a:prstGeom>
          <a:ln w="0">
            <a:noFill/>
          </a:ln>
        </p:spPr>
      </p:pic>
      <p:pic>
        <p:nvPicPr>
          <p:cNvPr id="384" name="Image 13" descr=""/>
          <p:cNvPicPr/>
          <p:nvPr/>
        </p:nvPicPr>
        <p:blipFill>
          <a:blip r:embed="rId11"/>
          <a:stretch/>
        </p:blipFill>
        <p:spPr>
          <a:xfrm>
            <a:off x="5899680" y="3255480"/>
            <a:ext cx="367920" cy="503280"/>
          </a:xfrm>
          <a:prstGeom prst="rect">
            <a:avLst/>
          </a:prstGeom>
          <a:ln w="0">
            <a:noFill/>
          </a:ln>
        </p:spPr>
      </p:pic>
      <p:pic>
        <p:nvPicPr>
          <p:cNvPr id="385" name="Image 14" descr=""/>
          <p:cNvPicPr/>
          <p:nvPr/>
        </p:nvPicPr>
        <p:blipFill>
          <a:blip r:embed="rId12"/>
          <a:stretch/>
        </p:blipFill>
        <p:spPr>
          <a:xfrm>
            <a:off x="6095160" y="3405240"/>
            <a:ext cx="630000" cy="31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Thank you to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87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59940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4" descr="Burlet Nelly | LABORATOIRE DE BIOMÉTRIE ET BIOLOGIE ÉVOLUTIVE"/>
          <p:cNvPicPr/>
          <p:nvPr/>
        </p:nvPicPr>
        <p:blipFill>
          <a:blip r:embed="rId2"/>
          <a:stretch/>
        </p:blipFill>
        <p:spPr>
          <a:xfrm>
            <a:off x="395280" y="2634120"/>
            <a:ext cx="1677600" cy="1677600"/>
          </a:xfrm>
          <a:prstGeom prst="rect">
            <a:avLst/>
          </a:prstGeom>
          <a:ln w="0">
            <a:noFill/>
          </a:ln>
        </p:spPr>
      </p:pic>
      <p:pic>
        <p:nvPicPr>
          <p:cNvPr id="389" name="Picture 6" descr="IRCP » CNRS – INEE"/>
          <p:cNvPicPr/>
          <p:nvPr/>
        </p:nvPicPr>
        <p:blipFill>
          <a:blip r:embed="rId3"/>
          <a:stretch/>
        </p:blipFill>
        <p:spPr>
          <a:xfrm>
            <a:off x="277920" y="5867640"/>
            <a:ext cx="2044440" cy="763200"/>
          </a:xfrm>
          <a:prstGeom prst="rect">
            <a:avLst/>
          </a:prstGeom>
          <a:ln w="0">
            <a:noFill/>
          </a:ln>
        </p:spPr>
      </p:pic>
      <p:pic>
        <p:nvPicPr>
          <p:cNvPr id="390" name="Picture 8" descr="OPALE"/>
          <p:cNvPicPr/>
          <p:nvPr/>
        </p:nvPicPr>
        <p:blipFill>
          <a:blip r:embed="rId4"/>
          <a:stretch/>
        </p:blipFill>
        <p:spPr>
          <a:xfrm>
            <a:off x="4848840" y="5814000"/>
            <a:ext cx="2419200" cy="967680"/>
          </a:xfrm>
          <a:prstGeom prst="rect">
            <a:avLst/>
          </a:prstGeom>
          <a:ln w="0">
            <a:noFill/>
          </a:ln>
        </p:spPr>
      </p:pic>
      <p:pic>
        <p:nvPicPr>
          <p:cNvPr id="391" name="Picture 10" descr="Retour à l'accueil"/>
          <p:cNvPicPr/>
          <p:nvPr/>
        </p:nvPicPr>
        <p:blipFill>
          <a:blip r:embed="rId5"/>
          <a:stretch/>
        </p:blipFill>
        <p:spPr>
          <a:xfrm>
            <a:off x="2665080" y="6078600"/>
            <a:ext cx="1771920" cy="545040"/>
          </a:xfrm>
          <a:prstGeom prst="rect">
            <a:avLst/>
          </a:prstGeom>
          <a:ln w="0">
            <a:noFill/>
          </a:ln>
        </p:spPr>
      </p:pic>
      <p:pic>
        <p:nvPicPr>
          <p:cNvPr id="392" name="Picture 12" descr=""/>
          <p:cNvPicPr/>
          <p:nvPr/>
        </p:nvPicPr>
        <p:blipFill>
          <a:blip r:embed="rId6"/>
          <a:stretch/>
        </p:blipFill>
        <p:spPr>
          <a:xfrm>
            <a:off x="395280" y="846000"/>
            <a:ext cx="1756080" cy="1601280"/>
          </a:xfrm>
          <a:prstGeom prst="rect">
            <a:avLst/>
          </a:prstGeom>
          <a:ln w="0">
            <a:noFill/>
          </a:ln>
        </p:spPr>
      </p:pic>
      <p:pic>
        <p:nvPicPr>
          <p:cNvPr id="393" name="Picture 2" descr=""/>
          <p:cNvPicPr/>
          <p:nvPr/>
        </p:nvPicPr>
        <p:blipFill>
          <a:blip r:embed="rId7"/>
          <a:stretch/>
        </p:blipFill>
        <p:spPr>
          <a:xfrm>
            <a:off x="6117120" y="930240"/>
            <a:ext cx="1315440" cy="131544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4" descr="Tannier Eric | LABORATOIRE DE BIOMÉTRIE ET BIOLOGIE ÉVOLUTIVE"/>
          <p:cNvPicPr/>
          <p:nvPr/>
        </p:nvPicPr>
        <p:blipFill>
          <a:blip r:embed="rId8"/>
          <a:stretch/>
        </p:blipFill>
        <p:spPr>
          <a:xfrm>
            <a:off x="9082800" y="923760"/>
            <a:ext cx="1306440" cy="1306440"/>
          </a:xfrm>
          <a:prstGeom prst="rect">
            <a:avLst/>
          </a:prstGeom>
          <a:ln w="0">
            <a:noFill/>
          </a:ln>
        </p:spPr>
      </p:pic>
      <p:pic>
        <p:nvPicPr>
          <p:cNvPr id="395" name="Picture 8" descr="Marie Fablet, membre de l'IUF - Université Claude Bernard Lyon 1"/>
          <p:cNvPicPr/>
          <p:nvPr/>
        </p:nvPicPr>
        <p:blipFill>
          <a:blip r:embed="rId9"/>
          <a:srcRect l="39648" t="17078" r="21572" b="43087"/>
          <a:stretch/>
        </p:blipFill>
        <p:spPr>
          <a:xfrm>
            <a:off x="7638120" y="930240"/>
            <a:ext cx="1299240" cy="133452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10" descr="Vieira-Heddi Cristina | LABORATOIRE DE BIOMÉTRIE ET BIOLOGIE ÉVOLUTIVE"/>
          <p:cNvPicPr/>
          <p:nvPr/>
        </p:nvPicPr>
        <p:blipFill>
          <a:blip r:embed="rId10"/>
          <a:stretch/>
        </p:blipFill>
        <p:spPr>
          <a:xfrm>
            <a:off x="10591200" y="923760"/>
            <a:ext cx="1315440" cy="131544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12" descr="Duret Laurent | LABORATOIRE DE BIOMÉTRIE ET BIOLOGIE ÉVOLUTIVE"/>
          <p:cNvPicPr/>
          <p:nvPr/>
        </p:nvPicPr>
        <p:blipFill>
          <a:blip r:embed="rId11"/>
          <a:stretch/>
        </p:blipFill>
        <p:spPr>
          <a:xfrm>
            <a:off x="6151320" y="2447280"/>
            <a:ext cx="1306440" cy="1306440"/>
          </a:xfrm>
          <a:prstGeom prst="rect">
            <a:avLst/>
          </a:prstGeom>
          <a:ln w="0">
            <a:noFill/>
          </a:ln>
        </p:spPr>
      </p:pic>
      <p:grpSp>
        <p:nvGrpSpPr>
          <p:cNvPr id="398" name="Groupe 14"/>
          <p:cNvGrpSpPr/>
          <p:nvPr/>
        </p:nvGrpSpPr>
        <p:grpSpPr>
          <a:xfrm>
            <a:off x="7639200" y="2447280"/>
            <a:ext cx="1200960" cy="1315800"/>
            <a:chOff x="7639200" y="2447280"/>
            <a:chExt cx="1200960" cy="1315800"/>
          </a:xfrm>
        </p:grpSpPr>
        <p:pic>
          <p:nvPicPr>
            <p:cNvPr id="399" name="Picture 18" descr="Lartillot Nicolas | LABORATOIRE DE BIOMÉTRIE ET BIOLOGIE ÉVOLUTIVE"/>
            <p:cNvPicPr/>
            <p:nvPr/>
          </p:nvPicPr>
          <p:blipFill>
            <a:blip r:embed="rId12"/>
            <a:srcRect l="1795" t="0" r="0" b="19209"/>
            <a:stretch/>
          </p:blipFill>
          <p:spPr>
            <a:xfrm>
              <a:off x="7639200" y="2863800"/>
              <a:ext cx="1200960" cy="89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Picture 16" descr="Nicolas LARTILLOT | French National Centre for Scientific Research, Paris |  CNRS | Laboratoire de Biométrie et Biologie Évolutive (LBBE) | Research  profile"/>
            <p:cNvPicPr/>
            <p:nvPr/>
          </p:nvPicPr>
          <p:blipFill>
            <a:blip r:embed="rId13"/>
            <a:srcRect l="0" t="23393" r="0" b="0"/>
            <a:stretch/>
          </p:blipFill>
          <p:spPr>
            <a:xfrm>
              <a:off x="7639200" y="2447280"/>
              <a:ext cx="1200960" cy="872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01" name="Picture 20" descr="Membres"/>
          <p:cNvPicPr/>
          <p:nvPr/>
        </p:nvPicPr>
        <p:blipFill>
          <a:blip r:embed="rId14"/>
          <a:stretch/>
        </p:blipFill>
        <p:spPr>
          <a:xfrm>
            <a:off x="7594920" y="3925440"/>
            <a:ext cx="1251000" cy="133452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22" descr="Benoit Nabholz - ISEM"/>
          <p:cNvPicPr/>
          <p:nvPr/>
        </p:nvPicPr>
        <p:blipFill>
          <a:blip r:embed="rId15"/>
          <a:stretch/>
        </p:blipFill>
        <p:spPr>
          <a:xfrm>
            <a:off x="9082800" y="3904920"/>
            <a:ext cx="1332360" cy="1354680"/>
          </a:xfrm>
          <a:prstGeom prst="rect">
            <a:avLst/>
          </a:prstGeom>
          <a:ln w="0">
            <a:noFill/>
          </a:ln>
        </p:spPr>
      </p:pic>
      <p:sp>
        <p:nvSpPr>
          <p:cNvPr id="403" name="ZoneTexte 19"/>
          <p:cNvSpPr/>
          <p:nvPr/>
        </p:nvSpPr>
        <p:spPr>
          <a:xfrm>
            <a:off x="5612400" y="5403240"/>
            <a:ext cx="6568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venir Book"/>
              </a:rPr>
              <a:t>Every members of the teams: ex-TREEP, Le Cocon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4" name="Picture 26" descr="Bastian Mélodie | LABORATOIRE DE BIOMÉTRIE ET BIOLOGIE ÉVOLUTIVE"/>
          <p:cNvPicPr/>
          <p:nvPr/>
        </p:nvPicPr>
        <p:blipFill>
          <a:blip r:embed="rId16"/>
          <a:stretch/>
        </p:blipFill>
        <p:spPr>
          <a:xfrm>
            <a:off x="9082800" y="2425680"/>
            <a:ext cx="1322280" cy="132228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28" descr="Thibault LATRILLE | Master's Student | Ecole normale supérieure de Lyon,  Lyon | ENS Lyon | Département de Biologie | Research profile"/>
          <p:cNvPicPr/>
          <p:nvPr/>
        </p:nvPicPr>
        <p:blipFill>
          <a:blip r:embed="rId17"/>
          <a:stretch/>
        </p:blipFill>
        <p:spPr>
          <a:xfrm>
            <a:off x="10595160" y="2425680"/>
            <a:ext cx="1354680" cy="1354680"/>
          </a:xfrm>
          <a:prstGeom prst="rect">
            <a:avLst/>
          </a:prstGeom>
          <a:ln w="0">
            <a:noFill/>
          </a:ln>
        </p:spPr>
      </p:pic>
      <p:pic>
        <p:nvPicPr>
          <p:cNvPr id="406" name="Image 22" descr=""/>
          <p:cNvPicPr/>
          <p:nvPr/>
        </p:nvPicPr>
        <p:blipFill>
          <a:blip r:embed="rId18"/>
          <a:stretch/>
        </p:blipFill>
        <p:spPr>
          <a:xfrm>
            <a:off x="7433280" y="5886000"/>
            <a:ext cx="4440600" cy="878760"/>
          </a:xfrm>
          <a:prstGeom prst="rect">
            <a:avLst/>
          </a:prstGeom>
          <a:ln w="0">
            <a:noFill/>
          </a:ln>
        </p:spPr>
      </p:pic>
      <p:pic>
        <p:nvPicPr>
          <p:cNvPr id="407" name="Image 24" descr=""/>
          <p:cNvPicPr/>
          <p:nvPr/>
        </p:nvPicPr>
        <p:blipFill>
          <a:blip r:embed="rId19"/>
          <a:stretch/>
        </p:blipFill>
        <p:spPr>
          <a:xfrm>
            <a:off x="1555920" y="4366080"/>
            <a:ext cx="1517040" cy="151704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2" descr="Equipe Le Cocon | LABORATOIRE DE BIOMÉTRIE ET BIOLOGIE ÉVOLUTIVE"/>
          <p:cNvPicPr/>
          <p:nvPr/>
        </p:nvPicPr>
        <p:blipFill>
          <a:blip r:embed="rId20"/>
          <a:srcRect l="40351" t="75335" r="39282" b="2261"/>
          <a:stretch/>
        </p:blipFill>
        <p:spPr>
          <a:xfrm>
            <a:off x="2638080" y="846000"/>
            <a:ext cx="1698120" cy="160128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2" descr="Alba Marino sur isem-evolution.fr"/>
          <p:cNvPicPr/>
          <p:nvPr/>
        </p:nvPicPr>
        <p:blipFill>
          <a:blip r:embed="rId21"/>
          <a:stretch/>
        </p:blipFill>
        <p:spPr>
          <a:xfrm>
            <a:off x="10598040" y="3901320"/>
            <a:ext cx="1354680" cy="135468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4" descr="anna sophie fiston lavier sur isem-evolution.fr"/>
          <p:cNvPicPr/>
          <p:nvPr/>
        </p:nvPicPr>
        <p:blipFill>
          <a:blip r:embed="rId22"/>
          <a:stretch/>
        </p:blipFill>
        <p:spPr>
          <a:xfrm>
            <a:off x="6134040" y="3925440"/>
            <a:ext cx="1306440" cy="130644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6" descr=""/>
          <p:cNvPicPr/>
          <p:nvPr/>
        </p:nvPicPr>
        <p:blipFill>
          <a:blip r:embed="rId23"/>
          <a:stretch/>
        </p:blipFill>
        <p:spPr>
          <a:xfrm>
            <a:off x="2638800" y="2649600"/>
            <a:ext cx="1677600" cy="167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ZoneTexte 5"/>
          <p:cNvSpPr/>
          <p:nvPr/>
        </p:nvSpPr>
        <p:spPr>
          <a:xfrm>
            <a:off x="7716240" y="4623480"/>
            <a:ext cx="409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c00000"/>
                </a:solidFill>
                <a:latin typeface="Avenir Book"/>
              </a:rPr>
              <a:t>~ long-term estimate of 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Which estimates for Ne?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6" name="Image 7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417" name="ZoneTexte 9"/>
          <p:cNvSpPr/>
          <p:nvPr/>
        </p:nvSpPr>
        <p:spPr>
          <a:xfrm>
            <a:off x="818280" y="1026000"/>
            <a:ext cx="1091232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Life History Traits: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collection of </a:t>
            </a: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developmental times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 estimates from litterature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Evolutionary rate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Strength of selection on Codon Usage Bias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18" name="Group 3"/>
          <p:cNvGrpSpPr/>
          <p:nvPr/>
        </p:nvGrpSpPr>
        <p:grpSpPr>
          <a:xfrm>
            <a:off x="7090920" y="4274640"/>
            <a:ext cx="1064160" cy="1385640"/>
            <a:chOff x="7090920" y="4274640"/>
            <a:chExt cx="1064160" cy="1385640"/>
          </a:xfrm>
        </p:grpSpPr>
        <p:sp>
          <p:nvSpPr>
            <p:cNvPr id="419" name="Text Box 4"/>
            <p:cNvSpPr/>
            <p:nvPr/>
          </p:nvSpPr>
          <p:spPr>
            <a:xfrm>
              <a:off x="7117560" y="4873680"/>
              <a:ext cx="29952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317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3170" spc="-1" strike="noStrike">
                <a:latin typeface="Arial"/>
              </a:endParaRPr>
            </a:p>
          </p:txBody>
        </p:sp>
        <p:sp>
          <p:nvSpPr>
            <p:cNvPr id="420" name="Text Box 5"/>
            <p:cNvSpPr/>
            <p:nvPr/>
          </p:nvSpPr>
          <p:spPr>
            <a:xfrm>
              <a:off x="7090920" y="4372560"/>
              <a:ext cx="29952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317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3170" spc="-1" strike="noStrike">
                <a:latin typeface="Arial"/>
              </a:endParaRPr>
            </a:p>
          </p:txBody>
        </p:sp>
        <p:sp>
          <p:nvSpPr>
            <p:cNvPr id="421" name="Text Box 6"/>
            <p:cNvSpPr/>
            <p:nvPr/>
          </p:nvSpPr>
          <p:spPr>
            <a:xfrm>
              <a:off x="7181280" y="4274640"/>
              <a:ext cx="973800" cy="128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0" i="1" lang="fr-FR" sz="24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0" i="1" lang="fr-FR" sz="2400" spc="-1" strike="noStrike" baseline="-25000">
                  <a:solidFill>
                    <a:srgbClr val="000000"/>
                  </a:solidFill>
                  <a:latin typeface="Calibri"/>
                </a:rPr>
                <a:t>N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1814"/>
                </a:spcBef>
                <a:buNone/>
              </a:pPr>
              <a:endParaRPr b="0" lang="en-US" sz="3630" spc="-1" strike="noStrike">
                <a:latin typeface="Arial"/>
              </a:endParaRPr>
            </a:p>
          </p:txBody>
        </p:sp>
        <p:sp>
          <p:nvSpPr>
            <p:cNvPr id="422" name="Text Box 8"/>
            <p:cNvSpPr/>
            <p:nvPr/>
          </p:nvSpPr>
          <p:spPr>
            <a:xfrm>
              <a:off x="7405920" y="4788720"/>
              <a:ext cx="486000" cy="87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0" i="1" lang="fr-FR" sz="24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0" i="1" lang="fr-FR" sz="2400" spc="-1" strike="noStrike" baseline="-25000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23" name="Line 9"/>
            <p:cNvSpPr/>
            <p:nvPr/>
          </p:nvSpPr>
          <p:spPr>
            <a:xfrm>
              <a:off x="7428960" y="4821120"/>
              <a:ext cx="5490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4" name="Group 12"/>
          <p:cNvGrpSpPr/>
          <p:nvPr/>
        </p:nvGrpSpPr>
        <p:grpSpPr>
          <a:xfrm>
            <a:off x="2584440" y="3257640"/>
            <a:ext cx="4258080" cy="1960920"/>
            <a:chOff x="2584440" y="3257640"/>
            <a:chExt cx="4258080" cy="1960920"/>
          </a:xfrm>
        </p:grpSpPr>
        <p:sp>
          <p:nvSpPr>
            <p:cNvPr id="425" name="Line 13"/>
            <p:cNvSpPr/>
            <p:nvPr/>
          </p:nvSpPr>
          <p:spPr>
            <a:xfrm>
              <a:off x="2584440" y="3386880"/>
              <a:ext cx="34689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Line 14"/>
            <p:cNvSpPr/>
            <p:nvPr/>
          </p:nvSpPr>
          <p:spPr>
            <a:xfrm>
              <a:off x="2584440" y="3386880"/>
              <a:ext cx="360" cy="115740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Line 15"/>
            <p:cNvSpPr/>
            <p:nvPr/>
          </p:nvSpPr>
          <p:spPr>
            <a:xfrm>
              <a:off x="2584440" y="4544280"/>
              <a:ext cx="383040" cy="72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Text Box 16"/>
            <p:cNvSpPr/>
            <p:nvPr/>
          </p:nvSpPr>
          <p:spPr>
            <a:xfrm>
              <a:off x="6148080" y="3257640"/>
              <a:ext cx="694440" cy="26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out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429" name="Text Box 17"/>
            <p:cNvSpPr/>
            <p:nvPr/>
          </p:nvSpPr>
          <p:spPr>
            <a:xfrm>
              <a:off x="6148080" y="3857760"/>
              <a:ext cx="543600" cy="1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430" name="Text Box 18"/>
            <p:cNvSpPr/>
            <p:nvPr/>
          </p:nvSpPr>
          <p:spPr>
            <a:xfrm>
              <a:off x="6148080" y="4243680"/>
              <a:ext cx="46836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431" name="Text Box 19"/>
            <p:cNvSpPr/>
            <p:nvPr/>
          </p:nvSpPr>
          <p:spPr>
            <a:xfrm>
              <a:off x="6148080" y="4619520"/>
              <a:ext cx="430200" cy="21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432" name="Text Box 20"/>
            <p:cNvSpPr/>
            <p:nvPr/>
          </p:nvSpPr>
          <p:spPr>
            <a:xfrm>
              <a:off x="6148080" y="5005440"/>
              <a:ext cx="43020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36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endParaRPr b="0" lang="en-US" sz="2360" spc="-1" strike="noStrike">
                <a:latin typeface="Arial"/>
              </a:endParaRPr>
            </a:p>
          </p:txBody>
        </p:sp>
        <p:sp>
          <p:nvSpPr>
            <p:cNvPr id="433" name="Line 21"/>
            <p:cNvSpPr/>
            <p:nvPr/>
          </p:nvSpPr>
          <p:spPr>
            <a:xfrm>
              <a:off x="2967480" y="4160520"/>
              <a:ext cx="360" cy="77148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Line 22"/>
            <p:cNvSpPr/>
            <p:nvPr/>
          </p:nvSpPr>
          <p:spPr>
            <a:xfrm flipV="1">
              <a:off x="2967480" y="4159800"/>
              <a:ext cx="1657080" cy="72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Line 23"/>
            <p:cNvSpPr/>
            <p:nvPr/>
          </p:nvSpPr>
          <p:spPr>
            <a:xfrm>
              <a:off x="2967480" y="4932000"/>
              <a:ext cx="13197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Line 24"/>
            <p:cNvSpPr/>
            <p:nvPr/>
          </p:nvSpPr>
          <p:spPr>
            <a:xfrm>
              <a:off x="4624560" y="3966480"/>
              <a:ext cx="360" cy="387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Line 25"/>
            <p:cNvSpPr/>
            <p:nvPr/>
          </p:nvSpPr>
          <p:spPr>
            <a:xfrm>
              <a:off x="4287240" y="4738320"/>
              <a:ext cx="360" cy="3891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Line 26"/>
            <p:cNvSpPr/>
            <p:nvPr/>
          </p:nvSpPr>
          <p:spPr>
            <a:xfrm>
              <a:off x="4624560" y="3966480"/>
              <a:ext cx="142884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Line 27"/>
            <p:cNvSpPr/>
            <p:nvPr/>
          </p:nvSpPr>
          <p:spPr>
            <a:xfrm>
              <a:off x="4624560" y="4353840"/>
              <a:ext cx="142884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Line 28"/>
            <p:cNvSpPr/>
            <p:nvPr/>
          </p:nvSpPr>
          <p:spPr>
            <a:xfrm>
              <a:off x="4287240" y="4738320"/>
              <a:ext cx="17661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Line 29"/>
            <p:cNvSpPr/>
            <p:nvPr/>
          </p:nvSpPr>
          <p:spPr>
            <a:xfrm>
              <a:off x="4287240" y="5122080"/>
              <a:ext cx="17661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Text Box 30"/>
            <p:cNvSpPr/>
            <p:nvPr/>
          </p:nvSpPr>
          <p:spPr>
            <a:xfrm>
              <a:off x="3758040" y="473112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3" name="Text Box 31"/>
            <p:cNvSpPr/>
            <p:nvPr/>
          </p:nvSpPr>
          <p:spPr>
            <a:xfrm>
              <a:off x="4635000" y="415188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4" name="Text Box 32"/>
            <p:cNvSpPr/>
            <p:nvPr/>
          </p:nvSpPr>
          <p:spPr>
            <a:xfrm>
              <a:off x="4635000" y="377316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5" name="Text Box 33"/>
            <p:cNvSpPr/>
            <p:nvPr/>
          </p:nvSpPr>
          <p:spPr>
            <a:xfrm>
              <a:off x="3547800" y="47563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6" name="Text Box 34"/>
            <p:cNvSpPr/>
            <p:nvPr/>
          </p:nvSpPr>
          <p:spPr>
            <a:xfrm>
              <a:off x="3240000" y="39679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7" name="Text Box 35"/>
            <p:cNvSpPr/>
            <p:nvPr/>
          </p:nvSpPr>
          <p:spPr>
            <a:xfrm>
              <a:off x="4208760" y="396648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8" name="Text Box 36"/>
            <p:cNvSpPr/>
            <p:nvPr/>
          </p:nvSpPr>
          <p:spPr>
            <a:xfrm>
              <a:off x="5712840" y="37731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9" name="Text Box 37"/>
            <p:cNvSpPr/>
            <p:nvPr/>
          </p:nvSpPr>
          <p:spPr>
            <a:xfrm>
              <a:off x="5498280" y="453780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0" name="Text Box 38"/>
            <p:cNvSpPr/>
            <p:nvPr/>
          </p:nvSpPr>
          <p:spPr>
            <a:xfrm>
              <a:off x="5316120" y="37821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1" name="Text Box 39"/>
            <p:cNvSpPr/>
            <p:nvPr/>
          </p:nvSpPr>
          <p:spPr>
            <a:xfrm>
              <a:off x="4818240" y="45547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2" name="Text Box 40"/>
            <p:cNvSpPr/>
            <p:nvPr/>
          </p:nvSpPr>
          <p:spPr>
            <a:xfrm>
              <a:off x="5090040" y="41659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3" name="Text Box 41"/>
            <p:cNvSpPr/>
            <p:nvPr/>
          </p:nvSpPr>
          <p:spPr>
            <a:xfrm>
              <a:off x="5408280" y="492840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4" name="Rectangle 42"/>
            <p:cNvSpPr/>
            <p:nvPr/>
          </p:nvSpPr>
          <p:spPr>
            <a:xfrm>
              <a:off x="2979000" y="474516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5" name="Rectangle 43"/>
            <p:cNvSpPr/>
            <p:nvPr/>
          </p:nvSpPr>
          <p:spPr>
            <a:xfrm>
              <a:off x="3156840" y="475416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6" name="Rectangle 44"/>
            <p:cNvSpPr/>
            <p:nvPr/>
          </p:nvSpPr>
          <p:spPr>
            <a:xfrm>
              <a:off x="4200120" y="456228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7" name="Rectangle 45"/>
            <p:cNvSpPr/>
            <p:nvPr/>
          </p:nvSpPr>
          <p:spPr>
            <a:xfrm>
              <a:off x="3866040" y="3973320"/>
              <a:ext cx="478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8" name="Text Box 46"/>
            <p:cNvSpPr/>
            <p:nvPr/>
          </p:nvSpPr>
          <p:spPr>
            <a:xfrm>
              <a:off x="5686920" y="417636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9" name="Text Box 47"/>
            <p:cNvSpPr/>
            <p:nvPr/>
          </p:nvSpPr>
          <p:spPr>
            <a:xfrm>
              <a:off x="4869720" y="4153320"/>
              <a:ext cx="51912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000" spc="-1" strike="noStrike">
                  <a:solidFill>
                    <a:srgbClr val="e82c18"/>
                  </a:solidFill>
                  <a:latin typeface="Wingdings 2"/>
                </a:rPr>
                <a:t>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0" name="Text Box 48"/>
            <p:cNvSpPr/>
            <p:nvPr/>
          </p:nvSpPr>
          <p:spPr>
            <a:xfrm>
              <a:off x="4335840" y="497124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1" name="Text Box 49"/>
            <p:cNvSpPr/>
            <p:nvPr/>
          </p:nvSpPr>
          <p:spPr>
            <a:xfrm>
              <a:off x="4522320" y="49507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62" name="Text Box 50"/>
            <p:cNvSpPr/>
            <p:nvPr/>
          </p:nvSpPr>
          <p:spPr>
            <a:xfrm>
              <a:off x="4870800" y="4954320"/>
              <a:ext cx="517680" cy="21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0640" rIns="80640" tIns="40320" bIns="4032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8faadc"/>
                  </a:solidFill>
                  <a:latin typeface="Wingdings 2"/>
                </a:rPr>
                <a:t>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63" name="Text Box 4"/>
          <p:cNvSpPr/>
          <p:nvPr/>
        </p:nvSpPr>
        <p:spPr>
          <a:xfrm>
            <a:off x="7145280" y="3074040"/>
            <a:ext cx="3941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8faadc"/>
              </a:buClr>
              <a:buFont typeface="Symbol"/>
              <a:buChar char="Þ"/>
            </a:pPr>
            <a:r>
              <a:rPr b="0" lang="en-US" sz="1800" spc="-1" strike="noStrike">
                <a:solidFill>
                  <a:srgbClr val="8faadc"/>
                </a:solidFill>
                <a:latin typeface="Arial"/>
              </a:rPr>
              <a:t>synonymous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substitution rate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Symbol"/>
              <a:buChar char="Þ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non-synonymous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substitution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Text Box 5"/>
          <p:cNvSpPr/>
          <p:nvPr/>
        </p:nvSpPr>
        <p:spPr>
          <a:xfrm>
            <a:off x="4314240" y="2219760"/>
            <a:ext cx="5804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44546a"/>
                </a:solidFill>
                <a:latin typeface="Courier New"/>
              </a:rPr>
              <a:t>Human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CGC AA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CC --- AT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 AAT GG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44546a"/>
                </a:solidFill>
                <a:latin typeface="Courier New"/>
              </a:rPr>
              <a:t>Mouse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CGC AA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CC CCG AT</a:t>
            </a:r>
            <a:r>
              <a:rPr b="0" lang="en-GB" sz="1800" spc="-1" strike="noStrike">
                <a:solidFill>
                  <a:srgbClr val="ff0000"/>
                </a:solidFill>
                <a:latin typeface="Courier New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 AAT GG</a:t>
            </a:r>
            <a:r>
              <a:rPr b="0" lang="en-GB" sz="1800" spc="-1" strike="noStrike">
                <a:solidFill>
                  <a:srgbClr val="8faadc"/>
                </a:solidFill>
                <a:latin typeface="Courier New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Courier New"/>
              </a:rPr>
              <a:t> CAG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65" name="Grouper 7"/>
          <p:cNvGrpSpPr/>
          <p:nvPr/>
        </p:nvGrpSpPr>
        <p:grpSpPr>
          <a:xfrm>
            <a:off x="4495320" y="1937160"/>
            <a:ext cx="6526440" cy="1151640"/>
            <a:chOff x="4495320" y="1937160"/>
            <a:chExt cx="6526440" cy="1151640"/>
          </a:xfrm>
        </p:grpSpPr>
        <p:sp>
          <p:nvSpPr>
            <p:cNvPr id="466" name="ZoneTexte 61"/>
            <p:cNvSpPr/>
            <p:nvPr/>
          </p:nvSpPr>
          <p:spPr>
            <a:xfrm>
              <a:off x="4495320" y="1937160"/>
              <a:ext cx="6467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Arg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Lys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Pro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 _  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 Ile      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Gln    Asn 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Gly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Gln   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67" name="ZoneTexte 62"/>
            <p:cNvSpPr/>
            <p:nvPr/>
          </p:nvSpPr>
          <p:spPr>
            <a:xfrm>
              <a:off x="4517280" y="2724840"/>
              <a:ext cx="6504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Arg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Lys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Ala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Pro    </a:t>
              </a:r>
              <a:r>
                <a:rPr b="0" lang="fr-FR" sz="1800" spc="-1" strike="noStrike">
                  <a:solidFill>
                    <a:srgbClr val="ff0000"/>
                  </a:solidFill>
                  <a:latin typeface="Calibri"/>
                </a:rPr>
                <a:t>Met 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Gln    Asn     </a:t>
              </a:r>
              <a:r>
                <a:rPr b="0" lang="fr-FR" sz="1800" spc="-1" strike="noStrike">
                  <a:solidFill>
                    <a:srgbClr val="8faadc"/>
                  </a:solidFill>
                  <a:latin typeface="Calibri"/>
                </a:rPr>
                <a:t>Gly</a:t>
              </a: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     Gln    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468" name="Picture 2" descr="Drosophile Vectoriels et illustrations libres de droits - iStock"/>
          <p:cNvPicPr/>
          <p:nvPr/>
        </p:nvPicPr>
        <p:blipFill>
          <a:blip r:embed="rId2"/>
          <a:stretch/>
        </p:blipFill>
        <p:spPr>
          <a:xfrm>
            <a:off x="-6840" y="1054800"/>
            <a:ext cx="780480" cy="420840"/>
          </a:xfrm>
          <a:prstGeom prst="rect">
            <a:avLst/>
          </a:prstGeom>
          <a:ln w="0">
            <a:noFill/>
          </a:ln>
        </p:spPr>
      </p:pic>
      <p:pic>
        <p:nvPicPr>
          <p:cNvPr id="469" name="Picture 2" descr="Drosophile Vectoriels et illustrations libres de droits - iStock"/>
          <p:cNvPicPr/>
          <p:nvPr/>
        </p:nvPicPr>
        <p:blipFill>
          <a:blip r:embed="rId3"/>
          <a:stretch/>
        </p:blipFill>
        <p:spPr>
          <a:xfrm>
            <a:off x="37080" y="2135160"/>
            <a:ext cx="780480" cy="420840"/>
          </a:xfrm>
          <a:prstGeom prst="rect">
            <a:avLst/>
          </a:prstGeom>
          <a:ln w="0">
            <a:noFill/>
          </a:ln>
        </p:spPr>
      </p:pic>
      <p:pic>
        <p:nvPicPr>
          <p:cNvPr id="470" name="Picture 2" descr="Drosophile Vectoriels et illustrations libres de droits - iStock"/>
          <p:cNvPicPr/>
          <p:nvPr/>
        </p:nvPicPr>
        <p:blipFill>
          <a:blip r:embed="rId4"/>
          <a:stretch/>
        </p:blipFill>
        <p:spPr>
          <a:xfrm>
            <a:off x="37080" y="5803200"/>
            <a:ext cx="780480" cy="42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Codon Usage Bias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2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473" name="ZoneTexte 174"/>
          <p:cNvSpPr/>
          <p:nvPr/>
        </p:nvSpPr>
        <p:spPr>
          <a:xfrm>
            <a:off x="108720" y="997200"/>
            <a:ext cx="7868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Are synonymous substitutions really neutral?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ZoneTexte 176"/>
          <p:cNvSpPr/>
          <p:nvPr/>
        </p:nvSpPr>
        <p:spPr>
          <a:xfrm>
            <a:off x="5932440" y="862560"/>
            <a:ext cx="6150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CT</a:t>
            </a:r>
            <a:r>
              <a:rPr b="0" lang="fr-FR" sz="2400" spc="-1" strike="noStrike">
                <a:solidFill>
                  <a:srgbClr val="cc0000"/>
                </a:solidFill>
                <a:latin typeface="Avenir Book"/>
                <a:ea typeface="ＭＳ Ｐゴシック"/>
              </a:rPr>
              <a:t>A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-&gt; CT</a:t>
            </a:r>
            <a:r>
              <a:rPr b="0" lang="fr-FR" sz="2400" spc="-1" strike="noStrike">
                <a:solidFill>
                  <a:srgbClr val="cc0000"/>
                </a:solidFill>
                <a:latin typeface="Avenir Book"/>
                <a:ea typeface="ＭＳ Ｐゴシック"/>
              </a:rPr>
              <a:t>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Leu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 Leu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957600" y="5247000"/>
            <a:ext cx="9949320" cy="126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50000"/>
              </a:lnSpc>
              <a:buNone/>
            </a:pPr>
            <a:r>
              <a:rPr b="0" lang="fr-FR" sz="2400" spc="-1" strike="noStrike">
                <a:solidFill>
                  <a:srgbClr val="00b050"/>
                </a:solidFill>
                <a:latin typeface="Avenir Book"/>
              </a:rPr>
              <a:t>Non random synonymous codon usage, with some preferred codons, which frequency corresponds to most frequent tRNA.</a:t>
            </a:r>
            <a:br>
              <a:rPr sz="2400"/>
            </a:br>
            <a:r>
              <a:rPr b="0" lang="fr-FR" sz="2400" spc="-1" strike="noStrike">
                <a:solidFill>
                  <a:srgbClr val="c00000"/>
                </a:solidFill>
                <a:latin typeface="Avenir Book"/>
              </a:rPr>
              <a:t>More preferred codons =&gt; More efficient translation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6" name="Image 183" descr=""/>
          <p:cNvPicPr/>
          <p:nvPr/>
        </p:nvPicPr>
        <p:blipFill>
          <a:blip r:embed="rId2"/>
          <a:stretch/>
        </p:blipFill>
        <p:spPr>
          <a:xfrm>
            <a:off x="774720" y="1852200"/>
            <a:ext cx="10315440" cy="2985120"/>
          </a:xfrm>
          <a:prstGeom prst="rect">
            <a:avLst/>
          </a:prstGeom>
          <a:ln w="0">
            <a:noFill/>
          </a:ln>
        </p:spPr>
      </p:pic>
      <p:sp>
        <p:nvSpPr>
          <p:cNvPr id="477" name="Rectangle : coins arrondis 184"/>
          <p:cNvSpPr/>
          <p:nvPr/>
        </p:nvSpPr>
        <p:spPr>
          <a:xfrm>
            <a:off x="743400" y="3559680"/>
            <a:ext cx="604440" cy="3297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132120" y="831600"/>
            <a:ext cx="6139800" cy="5692320"/>
          </a:xfrm>
          <a:prstGeom prst="rect">
            <a:avLst/>
          </a:prstGeom>
          <a:ln w="0">
            <a:noFill/>
          </a:ln>
        </p:spPr>
      </p:pic>
      <p:sp>
        <p:nvSpPr>
          <p:cNvPr id="141" name="ZoneTexte 10"/>
          <p:cNvSpPr/>
          <p:nvPr/>
        </p:nvSpPr>
        <p:spPr>
          <a:xfrm>
            <a:off x="7978320" y="2172960"/>
            <a:ext cx="512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Human genome ~3 Gb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2" name="Picture 9" descr="Fond d'ecran Kim Kardashian fond blanc"/>
          <p:cNvPicPr/>
          <p:nvPr/>
        </p:nvPicPr>
        <p:blipFill>
          <a:blip r:embed="rId2"/>
          <a:srcRect l="74584" t="1019" r="0" b="0"/>
          <a:stretch/>
        </p:blipFill>
        <p:spPr>
          <a:xfrm>
            <a:off x="6661800" y="1457280"/>
            <a:ext cx="1316160" cy="4078080"/>
          </a:xfrm>
          <a:prstGeom prst="rect">
            <a:avLst/>
          </a:prstGeom>
          <a:ln w="0">
            <a:noFill/>
          </a:ln>
        </p:spPr>
      </p:pic>
      <p:sp>
        <p:nvSpPr>
          <p:cNvPr id="143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Extensive variation in genome size within and among the main groups of life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44" name="Image 11" descr=""/>
          <p:cNvPicPr/>
          <p:nvPr/>
        </p:nvPicPr>
        <p:blipFill>
          <a:blip r:embed="rId3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4" descr="à la recherche du temps perdu : Intégrale t.1 à t.4 - Marcel Proust -  Gallimard - Grand format - Librairie Galignani PARIS"/>
          <p:cNvPicPr/>
          <p:nvPr/>
        </p:nvPicPr>
        <p:blipFill>
          <a:blip r:embed="rId4"/>
          <a:stretch/>
        </p:blipFill>
        <p:spPr>
          <a:xfrm>
            <a:off x="8346960" y="4029120"/>
            <a:ext cx="2145960" cy="22856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4" descr="à la recherche du temps perdu : Intégrale t.1 à t.4 - Marcel Proust -  Gallimard - Grand format - Librairie Galignani PARIS"/>
          <p:cNvPicPr/>
          <p:nvPr/>
        </p:nvPicPr>
        <p:blipFill>
          <a:blip r:embed="rId5"/>
          <a:stretch/>
        </p:blipFill>
        <p:spPr>
          <a:xfrm>
            <a:off x="9695160" y="4595760"/>
            <a:ext cx="2145960" cy="2285640"/>
          </a:xfrm>
          <a:prstGeom prst="rect">
            <a:avLst/>
          </a:prstGeom>
          <a:ln w="0">
            <a:noFill/>
          </a:ln>
        </p:spPr>
      </p:pic>
      <p:sp>
        <p:nvSpPr>
          <p:cNvPr id="147" name="ZoneTexte 2"/>
          <p:cNvSpPr/>
          <p:nvPr/>
        </p:nvSpPr>
        <p:spPr>
          <a:xfrm>
            <a:off x="4633560" y="6261120"/>
            <a:ext cx="1966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venir Book"/>
              </a:rPr>
              <a:t>Pray, L. (2008) 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800" spc="-1" strike="noStrike">
                <a:solidFill>
                  <a:srgbClr val="000000"/>
                </a:solidFill>
                <a:latin typeface="Avenir Book"/>
              </a:rPr>
              <a:t>Codon Usage Bias under selection in D. melanogaster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9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480" name="Image 5" descr="droso.jpg"/>
          <p:cNvPicPr/>
          <p:nvPr/>
        </p:nvPicPr>
        <p:blipFill>
          <a:blip r:embed="rId2"/>
          <a:stretch/>
        </p:blipFill>
        <p:spPr>
          <a:xfrm>
            <a:off x="10521000" y="270000"/>
            <a:ext cx="1297440" cy="1003680"/>
          </a:xfrm>
          <a:prstGeom prst="rect">
            <a:avLst/>
          </a:prstGeom>
          <a:ln w="0">
            <a:noFill/>
          </a:ln>
        </p:spPr>
      </p:pic>
      <p:sp>
        <p:nvSpPr>
          <p:cNvPr id="481" name="Text Box 477"/>
          <p:cNvSpPr/>
          <p:nvPr/>
        </p:nvSpPr>
        <p:spPr>
          <a:xfrm>
            <a:off x="1754640" y="6282000"/>
            <a:ext cx="3177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3b3838"/>
                </a:solidFill>
                <a:latin typeface="Avenir Book"/>
              </a:rPr>
              <a:t>Duret Mouchiroud PNAS 1999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2" name="ZoneTexte 177"/>
          <p:cNvSpPr/>
          <p:nvPr/>
        </p:nvSpPr>
        <p:spPr>
          <a:xfrm>
            <a:off x="7902720" y="6282000"/>
            <a:ext cx="6164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000000"/>
                </a:solidFill>
                <a:latin typeface="Avenir Book"/>
              </a:rPr>
              <a:t>Machado et al. Genetics 2020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3" name="ZoneTexte 179"/>
          <p:cNvSpPr/>
          <p:nvPr/>
        </p:nvSpPr>
        <p:spPr>
          <a:xfrm>
            <a:off x="6330600" y="2286000"/>
            <a:ext cx="5725080" cy="23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fr-FR" sz="2400" spc="-1" strike="noStrike">
                <a:solidFill>
                  <a:srgbClr val="000000"/>
                </a:solidFill>
                <a:latin typeface="Avenir Book"/>
              </a:rPr>
              <a:t>« We find that selection in favor of preferred codons ranges from weak (|N</a:t>
            </a:r>
            <a:r>
              <a:rPr b="0" i="1" lang="fr-FR" sz="2400" spc="-1" strike="noStrike" baseline="-25000">
                <a:solidFill>
                  <a:srgbClr val="000000"/>
                </a:solidFill>
                <a:latin typeface="Avenir Book"/>
              </a:rPr>
              <a:t>e</a:t>
            </a:r>
            <a:r>
              <a:rPr b="0" i="1" lang="fr-FR" sz="2400" spc="-1" strike="noStrike">
                <a:solidFill>
                  <a:srgbClr val="000000"/>
                </a:solidFill>
                <a:latin typeface="Avenir Book"/>
              </a:rPr>
              <a:t>s| ∼ 1) to strong (|N</a:t>
            </a:r>
            <a:r>
              <a:rPr b="0" i="1" lang="fr-FR" sz="2400" spc="-1" strike="noStrike" baseline="-25000">
                <a:solidFill>
                  <a:srgbClr val="000000"/>
                </a:solidFill>
                <a:latin typeface="Avenir Book"/>
              </a:rPr>
              <a:t>e</a:t>
            </a:r>
            <a:r>
              <a:rPr b="0" i="1" lang="fr-FR" sz="2400" spc="-1" strike="noStrike">
                <a:solidFill>
                  <a:srgbClr val="000000"/>
                </a:solidFill>
                <a:latin typeface="Avenir Book"/>
              </a:rPr>
              <a:t>s| &gt; 10), with strong selection acting on 10-20% of synonymous sites in preferred codons »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84" name="Groupe 184"/>
          <p:cNvGrpSpPr/>
          <p:nvPr/>
        </p:nvGrpSpPr>
        <p:grpSpPr>
          <a:xfrm>
            <a:off x="-185400" y="1260720"/>
            <a:ext cx="6289560" cy="4388760"/>
            <a:chOff x="-185400" y="1260720"/>
            <a:chExt cx="6289560" cy="4388760"/>
          </a:xfrm>
        </p:grpSpPr>
        <p:sp>
          <p:nvSpPr>
            <p:cNvPr id="485" name="Rectangle 475"/>
            <p:cNvSpPr/>
            <p:nvPr/>
          </p:nvSpPr>
          <p:spPr>
            <a:xfrm>
              <a:off x="2500560" y="5285520"/>
              <a:ext cx="2099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800" spc="-1" strike="noStrike">
                  <a:solidFill>
                    <a:srgbClr val="2e75b6"/>
                  </a:solidFill>
                  <a:latin typeface="Avenir Book"/>
                </a:rPr>
                <a:t>n= 1550 genes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6" name="Rectangle 291"/>
            <p:cNvSpPr/>
            <p:nvPr/>
          </p:nvSpPr>
          <p:spPr>
            <a:xfrm>
              <a:off x="376920" y="3864240"/>
              <a:ext cx="5619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800" spc="-1" strike="noStrike">
                  <a:solidFill>
                    <a:srgbClr val="000000"/>
                  </a:solidFill>
                  <a:latin typeface="Avenir Book"/>
                </a:rPr>
                <a:t>0.55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7" name="Rectangle 292"/>
            <p:cNvSpPr/>
            <p:nvPr/>
          </p:nvSpPr>
          <p:spPr>
            <a:xfrm>
              <a:off x="376920" y="3400920"/>
              <a:ext cx="5619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800" spc="-1" strike="noStrike">
                  <a:solidFill>
                    <a:srgbClr val="000000"/>
                  </a:solidFill>
                  <a:latin typeface="Avenir Book"/>
                </a:rPr>
                <a:t>0.60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8" name="Rectangle 293"/>
            <p:cNvSpPr/>
            <p:nvPr/>
          </p:nvSpPr>
          <p:spPr>
            <a:xfrm>
              <a:off x="376920" y="2908800"/>
              <a:ext cx="5619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800" spc="-1" strike="noStrike">
                  <a:solidFill>
                    <a:srgbClr val="000000"/>
                  </a:solidFill>
                  <a:latin typeface="Avenir Book"/>
                </a:rPr>
                <a:t>0.65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9" name="Rectangle 294"/>
            <p:cNvSpPr/>
            <p:nvPr/>
          </p:nvSpPr>
          <p:spPr>
            <a:xfrm>
              <a:off x="376920" y="2445480"/>
              <a:ext cx="5619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800" spc="-1" strike="noStrike">
                  <a:solidFill>
                    <a:srgbClr val="000000"/>
                  </a:solidFill>
                  <a:latin typeface="Avenir Book"/>
                </a:rPr>
                <a:t>0.70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0" name="Line 295"/>
            <p:cNvSpPr/>
            <p:nvPr/>
          </p:nvSpPr>
          <p:spPr>
            <a:xfrm>
              <a:off x="1667520" y="3750840"/>
              <a:ext cx="2520" cy="2926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Line 296"/>
            <p:cNvSpPr/>
            <p:nvPr/>
          </p:nvSpPr>
          <p:spPr>
            <a:xfrm>
              <a:off x="1626840" y="3750840"/>
              <a:ext cx="81720" cy="32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Line 297"/>
            <p:cNvSpPr/>
            <p:nvPr/>
          </p:nvSpPr>
          <p:spPr>
            <a:xfrm>
              <a:off x="1626840" y="4043520"/>
              <a:ext cx="817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Line 298"/>
            <p:cNvSpPr/>
            <p:nvPr/>
          </p:nvSpPr>
          <p:spPr>
            <a:xfrm>
              <a:off x="1928160" y="3088080"/>
              <a:ext cx="2520" cy="67752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Line 299"/>
            <p:cNvSpPr/>
            <p:nvPr/>
          </p:nvSpPr>
          <p:spPr>
            <a:xfrm>
              <a:off x="1887480" y="3088080"/>
              <a:ext cx="6624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Line 300"/>
            <p:cNvSpPr/>
            <p:nvPr/>
          </p:nvSpPr>
          <p:spPr>
            <a:xfrm>
              <a:off x="1887480" y="3765600"/>
              <a:ext cx="6624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Rectangle 301"/>
            <p:cNvSpPr/>
            <p:nvPr/>
          </p:nvSpPr>
          <p:spPr>
            <a:xfrm>
              <a:off x="1859400" y="3334320"/>
              <a:ext cx="135000" cy="167400"/>
            </a:xfrm>
            <a:prstGeom prst="rect">
              <a:avLst/>
            </a:prstGeom>
            <a:solidFill>
              <a:srgbClr val="00ff00"/>
            </a:solidFill>
            <a:ln w="7938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Line 302"/>
            <p:cNvSpPr/>
            <p:nvPr/>
          </p:nvSpPr>
          <p:spPr>
            <a:xfrm>
              <a:off x="2186280" y="2685600"/>
              <a:ext cx="2520" cy="49500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Line 303"/>
            <p:cNvSpPr/>
            <p:nvPr/>
          </p:nvSpPr>
          <p:spPr>
            <a:xfrm>
              <a:off x="2145240" y="2685600"/>
              <a:ext cx="666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Line 304"/>
            <p:cNvSpPr/>
            <p:nvPr/>
          </p:nvSpPr>
          <p:spPr>
            <a:xfrm>
              <a:off x="2145240" y="3180600"/>
              <a:ext cx="666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Freeform 305"/>
            <p:cNvSpPr/>
            <p:nvPr/>
          </p:nvSpPr>
          <p:spPr>
            <a:xfrm>
              <a:off x="2104560" y="2839320"/>
              <a:ext cx="147960" cy="138600"/>
            </a:xfrm>
            <a:custGeom>
              <a:avLst/>
              <a:gdLst/>
              <a:ahLst/>
              <a:rect l="l" t="t" r="r" b="b"/>
              <a:pathLst>
                <a:path w="58" h="48">
                  <a:moveTo>
                    <a:pt x="32" y="0"/>
                  </a:moveTo>
                  <a:lnTo>
                    <a:pt x="0" y="48"/>
                  </a:lnTo>
                  <a:lnTo>
                    <a:pt x="58" y="4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a0ff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Line 306"/>
            <p:cNvSpPr/>
            <p:nvPr/>
          </p:nvSpPr>
          <p:spPr>
            <a:xfrm>
              <a:off x="2431440" y="2546640"/>
              <a:ext cx="2880" cy="49500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Line 307"/>
            <p:cNvSpPr/>
            <p:nvPr/>
          </p:nvSpPr>
          <p:spPr>
            <a:xfrm>
              <a:off x="2403360" y="254664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Line 308"/>
            <p:cNvSpPr/>
            <p:nvPr/>
          </p:nvSpPr>
          <p:spPr>
            <a:xfrm>
              <a:off x="2403360" y="304164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Freeform 309"/>
            <p:cNvSpPr/>
            <p:nvPr/>
          </p:nvSpPr>
          <p:spPr>
            <a:xfrm>
              <a:off x="2362680" y="2700360"/>
              <a:ext cx="150480" cy="185040"/>
            </a:xfrm>
            <a:custGeom>
              <a:avLst/>
              <a:gdLst/>
              <a:ahLst/>
              <a:rect l="l" t="t" r="r" b="b"/>
              <a:pathLst>
                <a:path w="59" h="64">
                  <a:moveTo>
                    <a:pt x="32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59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0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Line 310"/>
            <p:cNvSpPr/>
            <p:nvPr/>
          </p:nvSpPr>
          <p:spPr>
            <a:xfrm>
              <a:off x="3083040" y="3797280"/>
              <a:ext cx="2880" cy="2750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Line 311"/>
            <p:cNvSpPr/>
            <p:nvPr/>
          </p:nvSpPr>
          <p:spPr>
            <a:xfrm>
              <a:off x="3042360" y="3797280"/>
              <a:ext cx="817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Line 312"/>
            <p:cNvSpPr/>
            <p:nvPr/>
          </p:nvSpPr>
          <p:spPr>
            <a:xfrm>
              <a:off x="3042360" y="4072320"/>
              <a:ext cx="817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Line 313"/>
            <p:cNvSpPr/>
            <p:nvPr/>
          </p:nvSpPr>
          <p:spPr>
            <a:xfrm>
              <a:off x="3343680" y="3548520"/>
              <a:ext cx="2880" cy="52380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Line 314"/>
            <p:cNvSpPr/>
            <p:nvPr/>
          </p:nvSpPr>
          <p:spPr>
            <a:xfrm>
              <a:off x="3303000" y="3548520"/>
              <a:ext cx="6624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Line 315"/>
            <p:cNvSpPr/>
            <p:nvPr/>
          </p:nvSpPr>
          <p:spPr>
            <a:xfrm>
              <a:off x="3303000" y="4072320"/>
              <a:ext cx="6624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Rectangle 316"/>
            <p:cNvSpPr/>
            <p:nvPr/>
          </p:nvSpPr>
          <p:spPr>
            <a:xfrm>
              <a:off x="3274920" y="3733920"/>
              <a:ext cx="135000" cy="170640"/>
            </a:xfrm>
            <a:prstGeom prst="rect">
              <a:avLst/>
            </a:prstGeom>
            <a:solidFill>
              <a:srgbClr val="00ff00"/>
            </a:solidFill>
            <a:ln w="7938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Line 317"/>
            <p:cNvSpPr/>
            <p:nvPr/>
          </p:nvSpPr>
          <p:spPr>
            <a:xfrm>
              <a:off x="3601800" y="3302280"/>
              <a:ext cx="2520" cy="33876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Line 318"/>
            <p:cNvSpPr/>
            <p:nvPr/>
          </p:nvSpPr>
          <p:spPr>
            <a:xfrm>
              <a:off x="3561120" y="3302280"/>
              <a:ext cx="687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Line 319"/>
            <p:cNvSpPr/>
            <p:nvPr/>
          </p:nvSpPr>
          <p:spPr>
            <a:xfrm>
              <a:off x="3561120" y="3641040"/>
              <a:ext cx="687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Freeform 320"/>
            <p:cNvSpPr/>
            <p:nvPr/>
          </p:nvSpPr>
          <p:spPr>
            <a:xfrm>
              <a:off x="3520440" y="3363120"/>
              <a:ext cx="147960" cy="138600"/>
            </a:xfrm>
            <a:custGeom>
              <a:avLst/>
              <a:gdLst/>
              <a:ahLst/>
              <a:rect l="l" t="t" r="r" b="b"/>
              <a:pathLst>
                <a:path w="58" h="48">
                  <a:moveTo>
                    <a:pt x="32" y="0"/>
                  </a:moveTo>
                  <a:lnTo>
                    <a:pt x="0" y="48"/>
                  </a:lnTo>
                  <a:lnTo>
                    <a:pt x="58" y="4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a0ff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321"/>
            <p:cNvSpPr/>
            <p:nvPr/>
          </p:nvSpPr>
          <p:spPr>
            <a:xfrm>
              <a:off x="3847320" y="2917080"/>
              <a:ext cx="2520" cy="38520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322"/>
            <p:cNvSpPr/>
            <p:nvPr/>
          </p:nvSpPr>
          <p:spPr>
            <a:xfrm>
              <a:off x="3819240" y="2917080"/>
              <a:ext cx="687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Line 323"/>
            <p:cNvSpPr/>
            <p:nvPr/>
          </p:nvSpPr>
          <p:spPr>
            <a:xfrm>
              <a:off x="3819240" y="3302280"/>
              <a:ext cx="687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Freeform 324"/>
            <p:cNvSpPr/>
            <p:nvPr/>
          </p:nvSpPr>
          <p:spPr>
            <a:xfrm>
              <a:off x="3778560" y="3009960"/>
              <a:ext cx="150480" cy="185040"/>
            </a:xfrm>
            <a:custGeom>
              <a:avLst/>
              <a:gdLst/>
              <a:ahLst/>
              <a:rect l="l" t="t" r="r" b="b"/>
              <a:pathLst>
                <a:path w="59" h="64">
                  <a:moveTo>
                    <a:pt x="32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59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0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Line 325"/>
            <p:cNvSpPr/>
            <p:nvPr/>
          </p:nvSpPr>
          <p:spPr>
            <a:xfrm>
              <a:off x="4498920" y="3997080"/>
              <a:ext cx="2520" cy="18540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Line 326"/>
            <p:cNvSpPr/>
            <p:nvPr/>
          </p:nvSpPr>
          <p:spPr>
            <a:xfrm>
              <a:off x="4460400" y="3997080"/>
              <a:ext cx="792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Line 327"/>
            <p:cNvSpPr/>
            <p:nvPr/>
          </p:nvSpPr>
          <p:spPr>
            <a:xfrm>
              <a:off x="4460400" y="4182480"/>
              <a:ext cx="792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Line 328"/>
            <p:cNvSpPr/>
            <p:nvPr/>
          </p:nvSpPr>
          <p:spPr>
            <a:xfrm>
              <a:off x="4759560" y="3890160"/>
              <a:ext cx="2520" cy="2750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Line 329"/>
            <p:cNvSpPr/>
            <p:nvPr/>
          </p:nvSpPr>
          <p:spPr>
            <a:xfrm>
              <a:off x="4718520" y="3890160"/>
              <a:ext cx="666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Line 330"/>
            <p:cNvSpPr/>
            <p:nvPr/>
          </p:nvSpPr>
          <p:spPr>
            <a:xfrm>
              <a:off x="4718520" y="4165200"/>
              <a:ext cx="6660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Rectangle 331"/>
            <p:cNvSpPr/>
            <p:nvPr/>
          </p:nvSpPr>
          <p:spPr>
            <a:xfrm>
              <a:off x="4690800" y="3951000"/>
              <a:ext cx="135000" cy="167400"/>
            </a:xfrm>
            <a:prstGeom prst="rect">
              <a:avLst/>
            </a:prstGeom>
            <a:solidFill>
              <a:srgbClr val="00ff00"/>
            </a:solidFill>
            <a:ln w="7938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Line 332"/>
            <p:cNvSpPr/>
            <p:nvPr/>
          </p:nvSpPr>
          <p:spPr>
            <a:xfrm>
              <a:off x="5017680" y="3890160"/>
              <a:ext cx="2520" cy="29232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Line 333"/>
            <p:cNvSpPr/>
            <p:nvPr/>
          </p:nvSpPr>
          <p:spPr>
            <a:xfrm>
              <a:off x="4976640" y="389016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Line 334"/>
            <p:cNvSpPr/>
            <p:nvPr/>
          </p:nvSpPr>
          <p:spPr>
            <a:xfrm>
              <a:off x="4976640" y="418248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Freeform 335"/>
            <p:cNvSpPr/>
            <p:nvPr/>
          </p:nvSpPr>
          <p:spPr>
            <a:xfrm>
              <a:off x="4935960" y="3951000"/>
              <a:ext cx="150480" cy="138600"/>
            </a:xfrm>
            <a:custGeom>
              <a:avLst/>
              <a:gdLst/>
              <a:ahLst/>
              <a:rect l="l" t="t" r="r" b="b"/>
              <a:pathLst>
                <a:path w="59" h="48">
                  <a:moveTo>
                    <a:pt x="32" y="0"/>
                  </a:moveTo>
                  <a:lnTo>
                    <a:pt x="0" y="48"/>
                  </a:lnTo>
                  <a:lnTo>
                    <a:pt x="59" y="4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a0ff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Line 336"/>
            <p:cNvSpPr/>
            <p:nvPr/>
          </p:nvSpPr>
          <p:spPr>
            <a:xfrm>
              <a:off x="5275800" y="3626640"/>
              <a:ext cx="2520" cy="35316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Line 337"/>
            <p:cNvSpPr/>
            <p:nvPr/>
          </p:nvSpPr>
          <p:spPr>
            <a:xfrm>
              <a:off x="5234760" y="362664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Line 338"/>
            <p:cNvSpPr/>
            <p:nvPr/>
          </p:nvSpPr>
          <p:spPr>
            <a:xfrm>
              <a:off x="5234760" y="3979800"/>
              <a:ext cx="691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Freeform 339"/>
            <p:cNvSpPr/>
            <p:nvPr/>
          </p:nvSpPr>
          <p:spPr>
            <a:xfrm>
              <a:off x="5194080" y="3687480"/>
              <a:ext cx="150480" cy="185040"/>
            </a:xfrm>
            <a:custGeom>
              <a:avLst/>
              <a:gdLst/>
              <a:ahLst/>
              <a:rect l="l" t="t" r="r" b="b"/>
              <a:pathLst>
                <a:path w="59" h="64">
                  <a:moveTo>
                    <a:pt x="32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59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0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Line 340"/>
            <p:cNvSpPr/>
            <p:nvPr/>
          </p:nvSpPr>
          <p:spPr>
            <a:xfrm>
              <a:off x="1437480" y="430452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Line 341"/>
            <p:cNvSpPr/>
            <p:nvPr/>
          </p:nvSpPr>
          <p:spPr>
            <a:xfrm>
              <a:off x="2635920" y="4304520"/>
              <a:ext cx="255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Line 342"/>
            <p:cNvSpPr/>
            <p:nvPr/>
          </p:nvSpPr>
          <p:spPr>
            <a:xfrm>
              <a:off x="1450440" y="4211280"/>
              <a:ext cx="252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Line 344"/>
            <p:cNvSpPr/>
            <p:nvPr/>
          </p:nvSpPr>
          <p:spPr>
            <a:xfrm>
              <a:off x="1437480" y="397980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Line 346"/>
            <p:cNvSpPr/>
            <p:nvPr/>
          </p:nvSpPr>
          <p:spPr>
            <a:xfrm>
              <a:off x="1450440" y="3719160"/>
              <a:ext cx="252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Line 348"/>
            <p:cNvSpPr/>
            <p:nvPr/>
          </p:nvSpPr>
          <p:spPr>
            <a:xfrm>
              <a:off x="1437480" y="350208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Line 350"/>
            <p:cNvSpPr/>
            <p:nvPr/>
          </p:nvSpPr>
          <p:spPr>
            <a:xfrm>
              <a:off x="1450440" y="3255840"/>
              <a:ext cx="252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Line 352"/>
            <p:cNvSpPr/>
            <p:nvPr/>
          </p:nvSpPr>
          <p:spPr>
            <a:xfrm>
              <a:off x="1437480" y="300996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Line 354"/>
            <p:cNvSpPr/>
            <p:nvPr/>
          </p:nvSpPr>
          <p:spPr>
            <a:xfrm>
              <a:off x="1450440" y="2763720"/>
              <a:ext cx="252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Line 356"/>
            <p:cNvSpPr/>
            <p:nvPr/>
          </p:nvSpPr>
          <p:spPr>
            <a:xfrm>
              <a:off x="1437480" y="254664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Line 358"/>
            <p:cNvSpPr/>
            <p:nvPr/>
          </p:nvSpPr>
          <p:spPr>
            <a:xfrm>
              <a:off x="1450440" y="2286000"/>
              <a:ext cx="252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Line 360"/>
            <p:cNvSpPr/>
            <p:nvPr/>
          </p:nvSpPr>
          <p:spPr>
            <a:xfrm>
              <a:off x="1437480" y="2286000"/>
              <a:ext cx="1296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Line 362"/>
            <p:cNvSpPr/>
            <p:nvPr/>
          </p:nvSpPr>
          <p:spPr>
            <a:xfrm>
              <a:off x="1450440" y="4304520"/>
              <a:ext cx="118548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Line 363"/>
            <p:cNvSpPr/>
            <p:nvPr/>
          </p:nvSpPr>
          <p:spPr>
            <a:xfrm>
              <a:off x="169560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Line 365"/>
            <p:cNvSpPr/>
            <p:nvPr/>
          </p:nvSpPr>
          <p:spPr>
            <a:xfrm>
              <a:off x="203544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Line 367"/>
            <p:cNvSpPr/>
            <p:nvPr/>
          </p:nvSpPr>
          <p:spPr>
            <a:xfrm>
              <a:off x="239076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Line 372"/>
            <p:cNvSpPr/>
            <p:nvPr/>
          </p:nvSpPr>
          <p:spPr>
            <a:xfrm>
              <a:off x="2865960" y="4304520"/>
              <a:ext cx="129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Line 373"/>
            <p:cNvSpPr/>
            <p:nvPr/>
          </p:nvSpPr>
          <p:spPr>
            <a:xfrm>
              <a:off x="4064400" y="4304520"/>
              <a:ext cx="2808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Line 382"/>
            <p:cNvSpPr/>
            <p:nvPr/>
          </p:nvSpPr>
          <p:spPr>
            <a:xfrm>
              <a:off x="2878920" y="3255840"/>
              <a:ext cx="25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Line 386"/>
            <p:cNvSpPr/>
            <p:nvPr/>
          </p:nvSpPr>
          <p:spPr>
            <a:xfrm>
              <a:off x="2878920" y="2763720"/>
              <a:ext cx="25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Line 390"/>
            <p:cNvSpPr/>
            <p:nvPr/>
          </p:nvSpPr>
          <p:spPr>
            <a:xfrm>
              <a:off x="2878920" y="2286000"/>
              <a:ext cx="252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Line 394"/>
            <p:cNvSpPr/>
            <p:nvPr/>
          </p:nvSpPr>
          <p:spPr>
            <a:xfrm>
              <a:off x="2878920" y="4304520"/>
              <a:ext cx="118548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Line 395"/>
            <p:cNvSpPr/>
            <p:nvPr/>
          </p:nvSpPr>
          <p:spPr>
            <a:xfrm>
              <a:off x="312408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Line 397"/>
            <p:cNvSpPr/>
            <p:nvPr/>
          </p:nvSpPr>
          <p:spPr>
            <a:xfrm>
              <a:off x="346644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Line 399"/>
            <p:cNvSpPr/>
            <p:nvPr/>
          </p:nvSpPr>
          <p:spPr>
            <a:xfrm>
              <a:off x="3819240" y="4304520"/>
              <a:ext cx="2520" cy="460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Line 404"/>
            <p:cNvSpPr/>
            <p:nvPr/>
          </p:nvSpPr>
          <p:spPr>
            <a:xfrm>
              <a:off x="4296960" y="430452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Line 405"/>
            <p:cNvSpPr/>
            <p:nvPr/>
          </p:nvSpPr>
          <p:spPr>
            <a:xfrm>
              <a:off x="5492880" y="4304520"/>
              <a:ext cx="280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Line 406"/>
            <p:cNvSpPr/>
            <p:nvPr/>
          </p:nvSpPr>
          <p:spPr>
            <a:xfrm>
              <a:off x="4309920" y="4211280"/>
              <a:ext cx="252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Line 407"/>
            <p:cNvSpPr/>
            <p:nvPr/>
          </p:nvSpPr>
          <p:spPr>
            <a:xfrm>
              <a:off x="5492880" y="4211280"/>
              <a:ext cx="1548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Line 408"/>
            <p:cNvSpPr/>
            <p:nvPr/>
          </p:nvSpPr>
          <p:spPr>
            <a:xfrm>
              <a:off x="4296960" y="397980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Line 409"/>
            <p:cNvSpPr/>
            <p:nvPr/>
          </p:nvSpPr>
          <p:spPr>
            <a:xfrm>
              <a:off x="5492880" y="3979800"/>
              <a:ext cx="280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Line 410"/>
            <p:cNvSpPr/>
            <p:nvPr/>
          </p:nvSpPr>
          <p:spPr>
            <a:xfrm>
              <a:off x="4309920" y="3719160"/>
              <a:ext cx="252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Line 411"/>
            <p:cNvSpPr/>
            <p:nvPr/>
          </p:nvSpPr>
          <p:spPr>
            <a:xfrm>
              <a:off x="5492880" y="3719160"/>
              <a:ext cx="154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Line 412"/>
            <p:cNvSpPr/>
            <p:nvPr/>
          </p:nvSpPr>
          <p:spPr>
            <a:xfrm>
              <a:off x="4296960" y="350208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Line 413"/>
            <p:cNvSpPr/>
            <p:nvPr/>
          </p:nvSpPr>
          <p:spPr>
            <a:xfrm>
              <a:off x="5492880" y="3502080"/>
              <a:ext cx="2808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Line 414"/>
            <p:cNvSpPr/>
            <p:nvPr/>
          </p:nvSpPr>
          <p:spPr>
            <a:xfrm>
              <a:off x="4309920" y="3255840"/>
              <a:ext cx="252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Line 415"/>
            <p:cNvSpPr/>
            <p:nvPr/>
          </p:nvSpPr>
          <p:spPr>
            <a:xfrm>
              <a:off x="5492880" y="3255840"/>
              <a:ext cx="154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Line 416"/>
            <p:cNvSpPr/>
            <p:nvPr/>
          </p:nvSpPr>
          <p:spPr>
            <a:xfrm>
              <a:off x="4296960" y="300996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Line 417"/>
            <p:cNvSpPr/>
            <p:nvPr/>
          </p:nvSpPr>
          <p:spPr>
            <a:xfrm>
              <a:off x="5492880" y="3009960"/>
              <a:ext cx="28080" cy="2880"/>
            </a:xfrm>
            <a:prstGeom prst="line">
              <a:avLst/>
            </a:prstGeom>
            <a:ln w="7938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Line 418"/>
            <p:cNvSpPr/>
            <p:nvPr/>
          </p:nvSpPr>
          <p:spPr>
            <a:xfrm>
              <a:off x="4309920" y="2763720"/>
              <a:ext cx="252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Line 419"/>
            <p:cNvSpPr/>
            <p:nvPr/>
          </p:nvSpPr>
          <p:spPr>
            <a:xfrm>
              <a:off x="5492880" y="2763720"/>
              <a:ext cx="154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Line 420"/>
            <p:cNvSpPr/>
            <p:nvPr/>
          </p:nvSpPr>
          <p:spPr>
            <a:xfrm>
              <a:off x="4296960" y="254664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Line 421"/>
            <p:cNvSpPr/>
            <p:nvPr/>
          </p:nvSpPr>
          <p:spPr>
            <a:xfrm>
              <a:off x="5492880" y="2546640"/>
              <a:ext cx="280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Line 422"/>
            <p:cNvSpPr/>
            <p:nvPr/>
          </p:nvSpPr>
          <p:spPr>
            <a:xfrm>
              <a:off x="4309920" y="2286000"/>
              <a:ext cx="252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Line 423"/>
            <p:cNvSpPr/>
            <p:nvPr/>
          </p:nvSpPr>
          <p:spPr>
            <a:xfrm>
              <a:off x="5492880" y="2286000"/>
              <a:ext cx="154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Line 424"/>
            <p:cNvSpPr/>
            <p:nvPr/>
          </p:nvSpPr>
          <p:spPr>
            <a:xfrm>
              <a:off x="4296960" y="2286000"/>
              <a:ext cx="1296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425"/>
            <p:cNvSpPr/>
            <p:nvPr/>
          </p:nvSpPr>
          <p:spPr>
            <a:xfrm>
              <a:off x="5492880" y="2286000"/>
              <a:ext cx="28080" cy="28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Line 426"/>
            <p:cNvSpPr/>
            <p:nvPr/>
          </p:nvSpPr>
          <p:spPr>
            <a:xfrm>
              <a:off x="4309920" y="4304520"/>
              <a:ext cx="118296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Line 427"/>
            <p:cNvSpPr/>
            <p:nvPr/>
          </p:nvSpPr>
          <p:spPr>
            <a:xfrm>
              <a:off x="4555080" y="4304520"/>
              <a:ext cx="2520" cy="460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Line 428"/>
            <p:cNvSpPr/>
            <p:nvPr/>
          </p:nvSpPr>
          <p:spPr>
            <a:xfrm flipV="1">
              <a:off x="4555080" y="2239560"/>
              <a:ext cx="2520" cy="4644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Line 429"/>
            <p:cNvSpPr/>
            <p:nvPr/>
          </p:nvSpPr>
          <p:spPr>
            <a:xfrm>
              <a:off x="4894920" y="4304520"/>
              <a:ext cx="2520" cy="460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Line 430"/>
            <p:cNvSpPr/>
            <p:nvPr/>
          </p:nvSpPr>
          <p:spPr>
            <a:xfrm flipV="1">
              <a:off x="4894920" y="2239560"/>
              <a:ext cx="2520" cy="4644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Line 431"/>
            <p:cNvSpPr/>
            <p:nvPr/>
          </p:nvSpPr>
          <p:spPr>
            <a:xfrm>
              <a:off x="5250240" y="4304520"/>
              <a:ext cx="2520" cy="4608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Line 432"/>
            <p:cNvSpPr/>
            <p:nvPr/>
          </p:nvSpPr>
          <p:spPr>
            <a:xfrm flipV="1">
              <a:off x="5250240" y="2239560"/>
              <a:ext cx="2520" cy="46440"/>
            </a:xfrm>
            <a:prstGeom prst="line">
              <a:avLst/>
            </a:prstGeom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Oval 467"/>
            <p:cNvSpPr/>
            <p:nvPr/>
          </p:nvSpPr>
          <p:spPr>
            <a:xfrm>
              <a:off x="1601280" y="3812040"/>
              <a:ext cx="135000" cy="167400"/>
            </a:xfrm>
            <a:prstGeom prst="ellipse">
              <a:avLst/>
            </a:prstGeom>
            <a:solidFill>
              <a:srgbClr val="ffc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Oval 468"/>
            <p:cNvSpPr/>
            <p:nvPr/>
          </p:nvSpPr>
          <p:spPr>
            <a:xfrm>
              <a:off x="3016800" y="3858480"/>
              <a:ext cx="135000" cy="167400"/>
            </a:xfrm>
            <a:prstGeom prst="ellipse">
              <a:avLst/>
            </a:prstGeom>
            <a:solidFill>
              <a:srgbClr val="ffc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Oval 469"/>
            <p:cNvSpPr/>
            <p:nvPr/>
          </p:nvSpPr>
          <p:spPr>
            <a:xfrm>
              <a:off x="4432680" y="4011840"/>
              <a:ext cx="135000" cy="170640"/>
            </a:xfrm>
            <a:prstGeom prst="ellipse">
              <a:avLst/>
            </a:prstGeom>
            <a:solidFill>
              <a:srgbClr val="ffc000"/>
            </a:solidFill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Oval 3"/>
            <p:cNvSpPr/>
            <p:nvPr/>
          </p:nvSpPr>
          <p:spPr>
            <a:xfrm>
              <a:off x="1632600" y="1847160"/>
              <a:ext cx="135000" cy="170640"/>
            </a:xfrm>
            <a:prstGeom prst="ellipse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Rectangle 4"/>
            <p:cNvSpPr/>
            <p:nvPr/>
          </p:nvSpPr>
          <p:spPr>
            <a:xfrm>
              <a:off x="2487240" y="1863360"/>
              <a:ext cx="135000" cy="170640"/>
            </a:xfrm>
            <a:prstGeom prst="rect">
              <a:avLst/>
            </a:prstGeom>
            <a:solidFill>
              <a:srgbClr val="00ff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Freeform 5"/>
            <p:cNvSpPr/>
            <p:nvPr/>
          </p:nvSpPr>
          <p:spPr>
            <a:xfrm>
              <a:off x="3333600" y="1858680"/>
              <a:ext cx="150480" cy="138600"/>
            </a:xfrm>
            <a:custGeom>
              <a:avLst/>
              <a:gdLst/>
              <a:ahLst/>
              <a:rect l="l" t="t" r="r" b="b"/>
              <a:pathLst>
                <a:path w="59" h="48">
                  <a:moveTo>
                    <a:pt x="32" y="0"/>
                  </a:moveTo>
                  <a:lnTo>
                    <a:pt x="0" y="48"/>
                  </a:lnTo>
                  <a:lnTo>
                    <a:pt x="59" y="4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a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Freeform 6"/>
            <p:cNvSpPr/>
            <p:nvPr/>
          </p:nvSpPr>
          <p:spPr>
            <a:xfrm>
              <a:off x="4605120" y="1857960"/>
              <a:ext cx="150480" cy="185040"/>
            </a:xfrm>
            <a:custGeom>
              <a:avLst/>
              <a:gdLst/>
              <a:ahLst/>
              <a:rect l="l" t="t" r="r" b="b"/>
              <a:pathLst>
                <a:path w="59" h="64">
                  <a:moveTo>
                    <a:pt x="32" y="0"/>
                  </a:moveTo>
                  <a:lnTo>
                    <a:pt x="0" y="32"/>
                  </a:lnTo>
                  <a:lnTo>
                    <a:pt x="32" y="64"/>
                  </a:lnTo>
                  <a:lnTo>
                    <a:pt x="59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Rectangle 7"/>
            <p:cNvSpPr/>
            <p:nvPr/>
          </p:nvSpPr>
          <p:spPr>
            <a:xfrm>
              <a:off x="1762200" y="1795680"/>
              <a:ext cx="53604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2e75b6"/>
                  </a:solidFill>
                  <a:latin typeface="Avenir Book"/>
                </a:rPr>
                <a:t>null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97" name="Rectangle 8"/>
            <p:cNvSpPr/>
            <p:nvPr/>
          </p:nvSpPr>
          <p:spPr>
            <a:xfrm>
              <a:off x="6103800" y="2656800"/>
              <a:ext cx="36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Rectangle 9"/>
            <p:cNvSpPr/>
            <p:nvPr/>
          </p:nvSpPr>
          <p:spPr>
            <a:xfrm>
              <a:off x="2617920" y="1791000"/>
              <a:ext cx="49644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2e75b6"/>
                  </a:solidFill>
                  <a:latin typeface="Avenir Book"/>
                </a:rPr>
                <a:t>low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99" name="Rectangle 10"/>
            <p:cNvSpPr/>
            <p:nvPr/>
          </p:nvSpPr>
          <p:spPr>
            <a:xfrm>
              <a:off x="6103800" y="3212640"/>
              <a:ext cx="360" cy="67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Rectangle 11"/>
            <p:cNvSpPr/>
            <p:nvPr/>
          </p:nvSpPr>
          <p:spPr>
            <a:xfrm>
              <a:off x="3391560" y="1789920"/>
              <a:ext cx="115344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2e75b6"/>
                  </a:solidFill>
                  <a:latin typeface="Avenir Book"/>
                </a:rPr>
                <a:t>medium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1" name="Rectangle 13"/>
            <p:cNvSpPr/>
            <p:nvPr/>
          </p:nvSpPr>
          <p:spPr>
            <a:xfrm>
              <a:off x="4820040" y="1832040"/>
              <a:ext cx="63216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2e75b6"/>
                  </a:solidFill>
                  <a:latin typeface="Avenir Book"/>
                </a:rPr>
                <a:t>high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2" name="Rectangle 457"/>
            <p:cNvSpPr/>
            <p:nvPr/>
          </p:nvSpPr>
          <p:spPr>
            <a:xfrm>
              <a:off x="2529720" y="4885920"/>
              <a:ext cx="206316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000000"/>
                  </a:solidFill>
                  <a:latin typeface="Avenir Book"/>
                </a:rPr>
                <a:t>Protein length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3" name="Rectangle 458"/>
            <p:cNvSpPr/>
            <p:nvPr/>
          </p:nvSpPr>
          <p:spPr>
            <a:xfrm>
              <a:off x="1364040" y="4444560"/>
              <a:ext cx="126468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000000"/>
                  </a:solidFill>
                  <a:latin typeface="Avenir Book"/>
                </a:rPr>
                <a:t>&lt; 333 aa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4" name="Rectangle 459"/>
            <p:cNvSpPr/>
            <p:nvPr/>
          </p:nvSpPr>
          <p:spPr>
            <a:xfrm>
              <a:off x="2788200" y="4444560"/>
              <a:ext cx="159840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000000"/>
                  </a:solidFill>
                  <a:latin typeface="Avenir Book"/>
                </a:rPr>
                <a:t>333-570 aa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5" name="Rectangle 460"/>
            <p:cNvSpPr/>
            <p:nvPr/>
          </p:nvSpPr>
          <p:spPr>
            <a:xfrm>
              <a:off x="4384440" y="4444560"/>
              <a:ext cx="126468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000000"/>
                  </a:solidFill>
                  <a:latin typeface="Avenir Book"/>
                </a:rPr>
                <a:t>&gt; 570 aa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6" name="Rectangle 7"/>
            <p:cNvSpPr/>
            <p:nvPr/>
          </p:nvSpPr>
          <p:spPr>
            <a:xfrm>
              <a:off x="1589760" y="1260720"/>
              <a:ext cx="358092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2000" spc="-1" strike="noStrike">
                  <a:solidFill>
                    <a:srgbClr val="2e75b6"/>
                  </a:solidFill>
                  <a:latin typeface="Avenir Book"/>
                </a:rPr>
                <a:t>Level of gene expression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7" name="Rectangle 7"/>
            <p:cNvSpPr/>
            <p:nvPr/>
          </p:nvSpPr>
          <p:spPr>
            <a:xfrm>
              <a:off x="-185400" y="2065680"/>
              <a:ext cx="195480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fr-FR" sz="2000" spc="-1" strike="noStrike">
                  <a:solidFill>
                    <a:srgbClr val="000000"/>
                  </a:solidFill>
                  <a:latin typeface="Avenir Book"/>
                </a:rPr>
                <a:t>Fq (pref.cod.)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8" name="Line 394"/>
            <p:cNvSpPr/>
            <p:nvPr/>
          </p:nvSpPr>
          <p:spPr>
            <a:xfrm>
              <a:off x="4378320" y="4297320"/>
              <a:ext cx="1185480" cy="288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Line 395"/>
            <p:cNvSpPr/>
            <p:nvPr/>
          </p:nvSpPr>
          <p:spPr>
            <a:xfrm>
              <a:off x="4623480" y="4297320"/>
              <a:ext cx="2520" cy="464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Line 397"/>
            <p:cNvSpPr/>
            <p:nvPr/>
          </p:nvSpPr>
          <p:spPr>
            <a:xfrm>
              <a:off x="4965840" y="4297320"/>
              <a:ext cx="2520" cy="464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Line 399"/>
            <p:cNvSpPr/>
            <p:nvPr/>
          </p:nvSpPr>
          <p:spPr>
            <a:xfrm>
              <a:off x="5318640" y="4297320"/>
              <a:ext cx="2520" cy="46440"/>
            </a:xfrm>
            <a:prstGeom prst="line">
              <a:avLst/>
            </a:prstGeom>
            <a:ln w="7938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re 1"/>
          <p:cNvSpPr/>
          <p:nvPr/>
        </p:nvSpPr>
        <p:spPr>
          <a:xfrm>
            <a:off x="0" y="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How much variation in genome size is explained by the phylogeny?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613" name="Picture 7" descr="size_andTE_tree_26sp_ssanc.png"/>
          <p:cNvPicPr/>
          <p:nvPr/>
        </p:nvPicPr>
        <p:blipFill>
          <a:blip r:embed="rId1"/>
          <a:srcRect l="0" t="0" r="48046" b="0"/>
          <a:stretch/>
        </p:blipFill>
        <p:spPr>
          <a:xfrm>
            <a:off x="537840" y="765360"/>
            <a:ext cx="3830400" cy="5696280"/>
          </a:xfrm>
          <a:prstGeom prst="rect">
            <a:avLst/>
          </a:prstGeom>
          <a:ln w="0">
            <a:noFill/>
          </a:ln>
        </p:spPr>
      </p:pic>
      <p:sp>
        <p:nvSpPr>
          <p:cNvPr id="614" name="TextBox 8"/>
          <p:cNvSpPr/>
          <p:nvPr/>
        </p:nvSpPr>
        <p:spPr>
          <a:xfrm>
            <a:off x="0" y="1933920"/>
            <a:ext cx="1708200" cy="6382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70ad47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venir Book"/>
              </a:rPr>
              <a:t>Pagel’s λ=0.98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ZoneTexte 7"/>
          <p:cNvSpPr/>
          <p:nvPr/>
        </p:nvSpPr>
        <p:spPr>
          <a:xfrm>
            <a:off x="222120" y="6461640"/>
            <a:ext cx="407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595959"/>
                </a:solidFill>
                <a:latin typeface="Calibri"/>
              </a:rPr>
              <a:t>Sessegolo et al. Biology Letters (2016)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6" name="Content Placeholder 3" descr="Fig6.png"/>
          <p:cNvPicPr/>
          <p:nvPr/>
        </p:nvPicPr>
        <p:blipFill>
          <a:blip r:embed="rId2"/>
          <a:srcRect l="1091" t="0" r="4758" b="0"/>
          <a:stretch/>
        </p:blipFill>
        <p:spPr>
          <a:xfrm>
            <a:off x="5895000" y="693000"/>
            <a:ext cx="5627160" cy="6013080"/>
          </a:xfrm>
          <a:prstGeom prst="rect">
            <a:avLst/>
          </a:prstGeom>
          <a:ln w="0">
            <a:noFill/>
          </a:ln>
        </p:spPr>
      </p:pic>
      <p:sp>
        <p:nvSpPr>
          <p:cNvPr id="617" name="Rectangle 9"/>
          <p:cNvSpPr/>
          <p:nvPr/>
        </p:nvSpPr>
        <p:spPr>
          <a:xfrm>
            <a:off x="5918760" y="1562400"/>
            <a:ext cx="1456200" cy="12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18" name="TextBox 8"/>
          <p:cNvSpPr/>
          <p:nvPr/>
        </p:nvSpPr>
        <p:spPr>
          <a:xfrm>
            <a:off x="5895000" y="1933920"/>
            <a:ext cx="1599480" cy="6382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70ad47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venir Book"/>
              </a:rPr>
              <a:t>Pagel’s λ=0.5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9" name="Image 4" descr=""/>
          <p:cNvPicPr/>
          <p:nvPr/>
        </p:nvPicPr>
        <p:blipFill>
          <a:blip r:embed="rId3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How much variation in genome size is explained by the phylogeny?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621" name="Picture 7" descr="size_andTE_tree_26sp_ssanc.png"/>
          <p:cNvPicPr/>
          <p:nvPr/>
        </p:nvPicPr>
        <p:blipFill>
          <a:blip r:embed="rId1"/>
          <a:srcRect l="0" t="0" r="48046" b="0"/>
          <a:stretch/>
        </p:blipFill>
        <p:spPr>
          <a:xfrm>
            <a:off x="537840" y="765360"/>
            <a:ext cx="3830400" cy="5696280"/>
          </a:xfrm>
          <a:prstGeom prst="rect">
            <a:avLst/>
          </a:prstGeom>
          <a:ln w="0">
            <a:noFill/>
          </a:ln>
        </p:spPr>
      </p:pic>
      <p:sp>
        <p:nvSpPr>
          <p:cNvPr id="622" name="TextBox 8"/>
          <p:cNvSpPr/>
          <p:nvPr/>
        </p:nvSpPr>
        <p:spPr>
          <a:xfrm>
            <a:off x="0" y="1933920"/>
            <a:ext cx="1708200" cy="6382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70ad47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venir Book"/>
              </a:rPr>
              <a:t>Pagel’s λ=0.98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3" name="ZoneTexte 7"/>
          <p:cNvSpPr/>
          <p:nvPr/>
        </p:nvSpPr>
        <p:spPr>
          <a:xfrm>
            <a:off x="222120" y="6534000"/>
            <a:ext cx="40708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595959"/>
                </a:solidFill>
                <a:latin typeface="Avenir Book"/>
              </a:rPr>
              <a:t>Sessegolo et al. Biology Letters (2016)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4" name="Rectangle 9"/>
          <p:cNvSpPr/>
          <p:nvPr/>
        </p:nvSpPr>
        <p:spPr>
          <a:xfrm>
            <a:off x="5918760" y="1562400"/>
            <a:ext cx="1456200" cy="12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625" name="Image 4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626" name="Espace réservé du contenu 6" descr=""/>
          <p:cNvPicPr/>
          <p:nvPr/>
        </p:nvPicPr>
        <p:blipFill>
          <a:blip r:embed="rId3"/>
          <a:stretch/>
        </p:blipFill>
        <p:spPr>
          <a:xfrm>
            <a:off x="6702120" y="567720"/>
            <a:ext cx="5293440" cy="6241680"/>
          </a:xfrm>
          <a:prstGeom prst="rect">
            <a:avLst/>
          </a:prstGeom>
          <a:ln w="0">
            <a:noFill/>
          </a:ln>
        </p:spPr>
      </p:pic>
      <p:sp>
        <p:nvSpPr>
          <p:cNvPr id="627" name="TextBox 8"/>
          <p:cNvSpPr/>
          <p:nvPr/>
        </p:nvSpPr>
        <p:spPr>
          <a:xfrm>
            <a:off x="5834520" y="1933920"/>
            <a:ext cx="1708920" cy="6382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70ad47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venir Book"/>
              </a:rPr>
              <a:t>Pagel’s λ=0.59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ZoneTexte 10"/>
          <p:cNvSpPr/>
          <p:nvPr/>
        </p:nvSpPr>
        <p:spPr>
          <a:xfrm>
            <a:off x="6833160" y="6534000"/>
            <a:ext cx="4070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595959"/>
                </a:solidFill>
                <a:latin typeface="Avenir Book"/>
              </a:rPr>
              <a:t>Merel et al. Coming soon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9" name="ZoneTexte 13"/>
          <p:cNvSpPr/>
          <p:nvPr/>
        </p:nvSpPr>
        <p:spPr>
          <a:xfrm>
            <a:off x="4368600" y="3045600"/>
            <a:ext cx="25131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Genome size: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137Mb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busckii 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333 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virilis.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TE content: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3.5Mb in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busck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ii 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120Mb for </a:t>
            </a:r>
            <a:r>
              <a:rPr b="0" i="1" lang="fr-FR" sz="1800" spc="-1" strike="noStrike">
                <a:solidFill>
                  <a:srgbClr val="000000"/>
                </a:solidFill>
                <a:latin typeface="Avenir Book"/>
              </a:rPr>
              <a:t>D. suzukii</a:t>
            </a: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Avenir Book"/>
              </a:rPr>
              <a:t>Codon Usage Bias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31" name="Image 4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632" name="ZoneTexte 174"/>
          <p:cNvSpPr/>
          <p:nvPr/>
        </p:nvSpPr>
        <p:spPr>
          <a:xfrm>
            <a:off x="108720" y="997200"/>
            <a:ext cx="7868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Are synonymous substitutions really neutral?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3" name="ZoneTexte 176"/>
          <p:cNvSpPr/>
          <p:nvPr/>
        </p:nvSpPr>
        <p:spPr>
          <a:xfrm>
            <a:off x="5932440" y="862560"/>
            <a:ext cx="6150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CC</a:t>
            </a:r>
            <a:r>
              <a:rPr b="0" lang="fr-FR" sz="2400" spc="-1" strike="noStrike">
                <a:solidFill>
                  <a:srgbClr val="cc0000"/>
                </a:solidFill>
                <a:latin typeface="Avenir Book"/>
                <a:ea typeface="ＭＳ Ｐゴシック"/>
              </a:rPr>
              <a:t>T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-&gt; CC</a:t>
            </a:r>
            <a:r>
              <a:rPr b="0" lang="fr-FR" sz="2400" spc="-1" strike="noStrike">
                <a:solidFill>
                  <a:srgbClr val="cc0000"/>
                </a:solidFill>
                <a:latin typeface="Avenir Book"/>
                <a:ea typeface="ＭＳ Ｐゴシック"/>
              </a:rPr>
              <a:t>C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Pro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Avenir Book"/>
                <a:ea typeface="ＭＳ Ｐゴシック"/>
              </a:rPr>
              <a:t>  Pro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108720" y="2296800"/>
            <a:ext cx="913860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6000"/>
          </a:bodyPr>
          <a:p>
            <a:pPr>
              <a:lnSpc>
                <a:spcPct val="90000"/>
              </a:lnSpc>
              <a:buNone/>
            </a:pPr>
            <a:r>
              <a:rPr b="0" lang="fr-FR" sz="2400" spc="-1" strike="noStrike">
                <a:solidFill>
                  <a:srgbClr val="00b050"/>
                </a:solidFill>
                <a:latin typeface="Avenir Book"/>
              </a:rPr>
              <a:t>Non random synonymous codon usage, with some preferred codons, which frequency corresponds to most frequent tRNA.</a:t>
            </a:r>
            <a:br>
              <a:rPr sz="2400"/>
            </a:br>
            <a:br>
              <a:rPr sz="2400"/>
            </a:br>
            <a:br>
              <a:rPr sz="2400"/>
            </a:br>
            <a:br>
              <a:rPr sz="2400"/>
            </a:br>
            <a:r>
              <a:rPr b="0" lang="fr-FR" sz="2400" spc="-1" strike="noStrike">
                <a:solidFill>
                  <a:srgbClr val="00b050"/>
                </a:solidFill>
                <a:latin typeface="Avenir Book"/>
              </a:rPr>
              <a:t>Codon usage varies among and within species.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5" name="Picture 5" descr=""/>
          <p:cNvPicPr/>
          <p:nvPr/>
        </p:nvPicPr>
        <p:blipFill>
          <a:blip r:embed="rId2"/>
          <a:srcRect l="0" t="0" r="43202" b="0"/>
          <a:stretch/>
        </p:blipFill>
        <p:spPr>
          <a:xfrm>
            <a:off x="359640" y="3283560"/>
            <a:ext cx="4645080" cy="3682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636" name="Graphique 179"/>
          <p:cNvGraphicFramePr/>
          <p:nvPr/>
        </p:nvGraphicFramePr>
        <p:xfrm>
          <a:off x="285840" y="3969360"/>
          <a:ext cx="4718880" cy="279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7" name="ZoneTexte 181"/>
          <p:cNvSpPr/>
          <p:nvPr/>
        </p:nvSpPr>
        <p:spPr>
          <a:xfrm>
            <a:off x="108720" y="2404800"/>
            <a:ext cx="7639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c00000"/>
                </a:solidFill>
                <a:latin typeface="Avenir Book"/>
              </a:rPr>
              <a:t>More preferred codons =&gt; More efficient translation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132120" y="831600"/>
            <a:ext cx="6139800" cy="5692320"/>
          </a:xfrm>
          <a:prstGeom prst="rect">
            <a:avLst/>
          </a:prstGeom>
          <a:ln w="0">
            <a:noFill/>
          </a:ln>
        </p:spPr>
      </p:pic>
      <p:sp>
        <p:nvSpPr>
          <p:cNvPr id="149" name="ZoneTexte 6"/>
          <p:cNvSpPr/>
          <p:nvPr/>
        </p:nvSpPr>
        <p:spPr>
          <a:xfrm>
            <a:off x="4633560" y="6261120"/>
            <a:ext cx="1966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venir Book"/>
              </a:rPr>
              <a:t>Pray, L. (2008) 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50" name="Groupe 12"/>
          <p:cNvGrpSpPr/>
          <p:nvPr/>
        </p:nvGrpSpPr>
        <p:grpSpPr>
          <a:xfrm>
            <a:off x="6272280" y="1457280"/>
            <a:ext cx="7626240" cy="5103000"/>
            <a:chOff x="6272280" y="1457280"/>
            <a:chExt cx="7626240" cy="5103000"/>
          </a:xfrm>
        </p:grpSpPr>
        <p:sp>
          <p:nvSpPr>
            <p:cNvPr id="151" name="ZoneTexte 10"/>
            <p:cNvSpPr/>
            <p:nvPr/>
          </p:nvSpPr>
          <p:spPr>
            <a:xfrm>
              <a:off x="7978320" y="2172960"/>
              <a:ext cx="5129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400" spc="-1" strike="noStrike">
                  <a:solidFill>
                    <a:srgbClr val="000000"/>
                  </a:solidFill>
                  <a:latin typeface="Avenir Book"/>
                </a:rPr>
                <a:t>Human genome ~3 Gb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152" name="Picture 9" descr="Fond d'ecran Kim Kardashian fond blanc"/>
            <p:cNvPicPr/>
            <p:nvPr/>
          </p:nvPicPr>
          <p:blipFill>
            <a:blip r:embed="rId2">
              <a:alphaModFix amt="62000"/>
            </a:blip>
            <a:srcRect l="74584" t="1019" r="0" b="0"/>
            <a:stretch/>
          </p:blipFill>
          <p:spPr>
            <a:xfrm>
              <a:off x="6661800" y="1457280"/>
              <a:ext cx="1316160" cy="407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3" name="ZoneTexte 3"/>
            <p:cNvSpPr/>
            <p:nvPr/>
          </p:nvSpPr>
          <p:spPr>
            <a:xfrm>
              <a:off x="6272280" y="5860800"/>
              <a:ext cx="59194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fr-FR" sz="2000" spc="-1" strike="noStrike">
                  <a:solidFill>
                    <a:srgbClr val="000000"/>
                  </a:solidFill>
                  <a:latin typeface="Avenir Book"/>
                </a:rPr>
                <a:t>Paris japonica </a:t>
              </a:r>
              <a:r>
                <a:rPr b="0" lang="fr-FR" sz="2000" spc="-1" strike="noStrike">
                  <a:solidFill>
                    <a:srgbClr val="000000"/>
                  </a:solidFill>
                  <a:latin typeface="Avenir Book"/>
                </a:rPr>
                <a:t>holds the current record for largest genome </a:t>
              </a:r>
              <a:r>
                <a:rPr b="0" lang="fr-FR" sz="1400" spc="-1" strike="noStrike">
                  <a:solidFill>
                    <a:srgbClr val="000000"/>
                  </a:solidFill>
                  <a:latin typeface="Avenir Book"/>
                </a:rPr>
                <a:t>Pellicier et al. 2010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54" name="Picture 7" descr="42 idées de Jiu jitsu Brésilien | jiu jitsu bresilien, jiu-jitsu, jiu"/>
            <p:cNvPicPr/>
            <p:nvPr/>
          </p:nvPicPr>
          <p:blipFill>
            <a:blip r:embed="rId3"/>
            <a:stretch/>
          </p:blipFill>
          <p:spPr>
            <a:xfrm>
              <a:off x="9439920" y="2693880"/>
              <a:ext cx="1804320" cy="253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" name="ZoneTexte 5"/>
            <p:cNvSpPr/>
            <p:nvPr/>
          </p:nvSpPr>
          <p:spPr>
            <a:xfrm>
              <a:off x="8769240" y="5310360"/>
              <a:ext cx="51292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2800" spc="-1" strike="noStrike">
                  <a:solidFill>
                    <a:srgbClr val="000000"/>
                  </a:solidFill>
                  <a:latin typeface="Avenir Book"/>
                </a:rPr>
                <a:t>genome ~149 Gb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156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Extensive variation in genome size within and among the main groups of life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57" name="Image 11" descr=""/>
          <p:cNvPicPr/>
          <p:nvPr/>
        </p:nvPicPr>
        <p:blipFill>
          <a:blip r:embed="rId4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2" descr="Description de cette image, également commentée ci-après"/>
          <p:cNvPicPr/>
          <p:nvPr/>
        </p:nvPicPr>
        <p:blipFill>
          <a:blip r:embed="rId5"/>
          <a:stretch/>
        </p:blipFill>
        <p:spPr>
          <a:xfrm>
            <a:off x="6342840" y="4222440"/>
            <a:ext cx="2339280" cy="163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Transposables Elements are major factors of genome size in Eukaryotes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60" name="Image 16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61" name="Rectangle 22"/>
          <p:cNvSpPr/>
          <p:nvPr/>
        </p:nvSpPr>
        <p:spPr>
          <a:xfrm>
            <a:off x="7935840" y="6203160"/>
            <a:ext cx="37148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808080"/>
                </a:solidFill>
                <a:latin typeface="Avenir Book"/>
              </a:rPr>
              <a:t>Marino et al. (work in progress)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2" name="ZoneTexte 39"/>
          <p:cNvSpPr/>
          <p:nvPr/>
        </p:nvSpPr>
        <p:spPr>
          <a:xfrm>
            <a:off x="-51840" y="1360440"/>
            <a:ext cx="69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Avenir Book"/>
              </a:rPr>
              <a:t>while content in protein coding genes is not!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3" name="Image 41" descr=""/>
          <p:cNvPicPr/>
          <p:nvPr/>
        </p:nvPicPr>
        <p:blipFill>
          <a:blip r:embed="rId2"/>
          <a:stretch/>
        </p:blipFill>
        <p:spPr>
          <a:xfrm>
            <a:off x="264960" y="1841040"/>
            <a:ext cx="5830560" cy="436176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42"/>
          <p:cNvSpPr/>
          <p:nvPr/>
        </p:nvSpPr>
        <p:spPr>
          <a:xfrm>
            <a:off x="2206080" y="6274800"/>
            <a:ext cx="27766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CA" sz="1600" spc="-1" strike="noStrike">
                <a:solidFill>
                  <a:srgbClr val="808080"/>
                </a:solidFill>
                <a:latin typeface="Avenir Book"/>
              </a:rPr>
              <a:t>Hou &amp; Lin (2009)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5" name="Image 4" descr=""/>
          <p:cNvPicPr/>
          <p:nvPr/>
        </p:nvPicPr>
        <p:blipFill>
          <a:blip r:embed="rId3"/>
          <a:stretch/>
        </p:blipFill>
        <p:spPr>
          <a:xfrm>
            <a:off x="6393600" y="1995480"/>
            <a:ext cx="5604840" cy="391932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5"/>
          <p:cNvSpPr/>
          <p:nvPr/>
        </p:nvSpPr>
        <p:spPr>
          <a:xfrm>
            <a:off x="1257480" y="5003640"/>
            <a:ext cx="2539800" cy="34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ZoneTexte 6"/>
          <p:cNvSpPr/>
          <p:nvPr/>
        </p:nvSpPr>
        <p:spPr>
          <a:xfrm>
            <a:off x="304920" y="2525400"/>
            <a:ext cx="5369760" cy="2264040"/>
          </a:xfrm>
          <a:prstGeom prst="rect">
            <a:avLst/>
          </a:prstGeom>
          <a:solidFill>
            <a:schemeClr val="accent4">
              <a:alpha val="66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Transposables Elements are major factors of genome size in Eukaryotes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69" name="Image 16" descr=""/>
          <p:cNvPicPr/>
          <p:nvPr/>
        </p:nvPicPr>
        <p:blipFill>
          <a:blip r:embed="rId1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70" name="ZoneTexte 1"/>
          <p:cNvSpPr/>
          <p:nvPr/>
        </p:nvSpPr>
        <p:spPr>
          <a:xfrm>
            <a:off x="497880" y="2874960"/>
            <a:ext cx="5191200" cy="20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3200" spc="-1" strike="noStrike">
                <a:solidFill>
                  <a:srgbClr val="000000"/>
                </a:solidFill>
                <a:latin typeface="Avenir Book"/>
              </a:rPr>
              <a:t>But why do some species accumulate more TEs than others in their genome?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Rectangle 4"/>
          <p:cNvSpPr/>
          <p:nvPr/>
        </p:nvSpPr>
        <p:spPr>
          <a:xfrm>
            <a:off x="7935840" y="6203160"/>
            <a:ext cx="37148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808080"/>
                </a:solidFill>
                <a:latin typeface="Avenir Book"/>
              </a:rPr>
              <a:t>Marino et al. (work in progress)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2" name="Image 5" descr=""/>
          <p:cNvPicPr/>
          <p:nvPr/>
        </p:nvPicPr>
        <p:blipFill>
          <a:blip r:embed="rId2"/>
          <a:stretch/>
        </p:blipFill>
        <p:spPr>
          <a:xfrm>
            <a:off x="6393600" y="1995480"/>
            <a:ext cx="5604840" cy="391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7" descr="Capture d’écran 2017-01-09 à 11.10.43.png"/>
          <p:cNvPicPr/>
          <p:nvPr/>
        </p:nvPicPr>
        <p:blipFill>
          <a:blip r:embed="rId1"/>
          <a:stretch/>
        </p:blipFill>
        <p:spPr>
          <a:xfrm>
            <a:off x="727200" y="928440"/>
            <a:ext cx="4379040" cy="5511240"/>
          </a:xfrm>
          <a:prstGeom prst="rect">
            <a:avLst/>
          </a:prstGeom>
          <a:ln w="0">
            <a:noFill/>
          </a:ln>
        </p:spPr>
      </p:pic>
      <p:sp>
        <p:nvSpPr>
          <p:cNvPr id="174" name="Rounded Rectangle 8"/>
          <p:cNvSpPr/>
          <p:nvPr/>
        </p:nvSpPr>
        <p:spPr>
          <a:xfrm>
            <a:off x="901800" y="4892760"/>
            <a:ext cx="1887840" cy="289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" name="Rounded Rectangle 27"/>
          <p:cNvSpPr/>
          <p:nvPr/>
        </p:nvSpPr>
        <p:spPr>
          <a:xfrm>
            <a:off x="2330280" y="1040040"/>
            <a:ext cx="1148400" cy="10558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6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What is driving TE (non) accumulation in genomes?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77" name="Image 5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78" name="ZoneTexte 6"/>
          <p:cNvSpPr/>
          <p:nvPr/>
        </p:nvSpPr>
        <p:spPr>
          <a:xfrm>
            <a:off x="1323720" y="5292720"/>
            <a:ext cx="717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800" spc="-1" strike="noStrike">
                <a:solidFill>
                  <a:srgbClr val="ff0000"/>
                </a:solidFill>
                <a:latin typeface="Avenir Book"/>
              </a:rPr>
              <a:t>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" name="TextBox 17"/>
          <p:cNvSpPr/>
          <p:nvPr/>
        </p:nvSpPr>
        <p:spPr>
          <a:xfrm>
            <a:off x="3376080" y="6463080"/>
            <a:ext cx="1562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7f7f7f"/>
                </a:solidFill>
                <a:latin typeface="Avenir Book"/>
              </a:rPr>
              <a:t>Petrov (2001)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7" descr="Capture d’écran 2017-01-09 à 11.10.43.png"/>
          <p:cNvPicPr/>
          <p:nvPr/>
        </p:nvPicPr>
        <p:blipFill>
          <a:blip r:embed="rId1"/>
          <a:stretch/>
        </p:blipFill>
        <p:spPr>
          <a:xfrm>
            <a:off x="727200" y="928440"/>
            <a:ext cx="4379040" cy="5511240"/>
          </a:xfrm>
          <a:prstGeom prst="rect">
            <a:avLst/>
          </a:prstGeom>
          <a:ln w="0">
            <a:noFill/>
          </a:ln>
        </p:spPr>
      </p:pic>
      <p:sp>
        <p:nvSpPr>
          <p:cNvPr id="181" name="Rounded Rectangle 8"/>
          <p:cNvSpPr/>
          <p:nvPr/>
        </p:nvSpPr>
        <p:spPr>
          <a:xfrm>
            <a:off x="901800" y="4892760"/>
            <a:ext cx="1887840" cy="289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Rounded Rectangle 27"/>
          <p:cNvSpPr/>
          <p:nvPr/>
        </p:nvSpPr>
        <p:spPr>
          <a:xfrm>
            <a:off x="2330280" y="1040040"/>
            <a:ext cx="1148400" cy="10558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What is driving TE (non) accumulation in genomes?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84" name="Image 5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85" name="ZoneTexte 6"/>
          <p:cNvSpPr/>
          <p:nvPr/>
        </p:nvSpPr>
        <p:spPr>
          <a:xfrm>
            <a:off x="1323720" y="5292720"/>
            <a:ext cx="717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800" spc="-1" strike="noStrike">
                <a:solidFill>
                  <a:srgbClr val="ff0000"/>
                </a:solidFill>
                <a:latin typeface="Avenir Book"/>
              </a:rPr>
              <a:t>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" name="TextBox 17"/>
          <p:cNvSpPr/>
          <p:nvPr/>
        </p:nvSpPr>
        <p:spPr>
          <a:xfrm>
            <a:off x="3376080" y="6463080"/>
            <a:ext cx="1562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7f7f7f"/>
                </a:solidFill>
                <a:latin typeface="Avenir Book"/>
              </a:rPr>
              <a:t>Petrov (2001)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7" name="Image 11" descr=""/>
          <p:cNvPicPr/>
          <p:nvPr/>
        </p:nvPicPr>
        <p:blipFill>
          <a:blip r:embed="rId3"/>
          <a:stretch/>
        </p:blipFill>
        <p:spPr>
          <a:xfrm>
            <a:off x="10729800" y="5902200"/>
            <a:ext cx="497160" cy="317520"/>
          </a:xfrm>
          <a:prstGeom prst="rect">
            <a:avLst/>
          </a:prstGeom>
          <a:ln w="0">
            <a:noFill/>
          </a:ln>
        </p:spPr>
      </p:pic>
      <p:pic>
        <p:nvPicPr>
          <p:cNvPr id="188" name="Image 15" descr=""/>
          <p:cNvPicPr/>
          <p:nvPr/>
        </p:nvPicPr>
        <p:blipFill>
          <a:blip r:embed="rId4"/>
          <a:stretch/>
        </p:blipFill>
        <p:spPr>
          <a:xfrm>
            <a:off x="6655320" y="3772800"/>
            <a:ext cx="2900520" cy="2446920"/>
          </a:xfrm>
          <a:prstGeom prst="rect">
            <a:avLst/>
          </a:prstGeom>
          <a:ln w="0">
            <a:noFill/>
          </a:ln>
        </p:spPr>
      </p:pic>
      <p:sp>
        <p:nvSpPr>
          <p:cNvPr id="189" name="ZoneTexte 16"/>
          <p:cNvSpPr/>
          <p:nvPr/>
        </p:nvSpPr>
        <p:spPr>
          <a:xfrm>
            <a:off x="8261280" y="1276560"/>
            <a:ext cx="57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venir Book"/>
              </a:rPr>
              <a:t>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ZoneTexte 17"/>
          <p:cNvSpPr/>
          <p:nvPr/>
        </p:nvSpPr>
        <p:spPr>
          <a:xfrm>
            <a:off x="10062720" y="937080"/>
            <a:ext cx="186768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9600" spc="-1" strike="noStrike">
                <a:solidFill>
                  <a:srgbClr val="000000"/>
                </a:solidFill>
                <a:latin typeface="Avenir Book"/>
              </a:rPr>
              <a:t>Ne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91" name="ZoneTexte 18"/>
          <p:cNvSpPr/>
          <p:nvPr/>
        </p:nvSpPr>
        <p:spPr>
          <a:xfrm>
            <a:off x="7220880" y="1906560"/>
            <a:ext cx="29005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9600" spc="-1" strike="noStrike">
                <a:solidFill>
                  <a:srgbClr val="000000"/>
                </a:solidFill>
                <a:latin typeface="Avenir Book"/>
              </a:rPr>
              <a:t>Drift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92" name="ZoneTexte 19"/>
          <p:cNvSpPr/>
          <p:nvPr/>
        </p:nvSpPr>
        <p:spPr>
          <a:xfrm>
            <a:off x="10659960" y="2466720"/>
            <a:ext cx="685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Drift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3" descr=""/>
          <p:cNvPicPr/>
          <p:nvPr/>
        </p:nvPicPr>
        <p:blipFill>
          <a:blip r:embed="rId1"/>
          <a:stretch/>
        </p:blipFill>
        <p:spPr>
          <a:xfrm rot="10800000">
            <a:off x="-123480" y="597960"/>
            <a:ext cx="6785280" cy="5861160"/>
          </a:xfrm>
          <a:prstGeom prst="rect">
            <a:avLst/>
          </a:prstGeom>
          <a:ln w="0">
            <a:noFill/>
          </a:ln>
        </p:spPr>
      </p:pic>
      <p:sp>
        <p:nvSpPr>
          <p:cNvPr id="194" name="Rectangle 4"/>
          <p:cNvSpPr/>
          <p:nvPr/>
        </p:nvSpPr>
        <p:spPr>
          <a:xfrm>
            <a:off x="853200" y="6463080"/>
            <a:ext cx="507996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f7f7f"/>
                </a:solidFill>
                <a:latin typeface="Avenir Book"/>
              </a:rPr>
              <a:t>The Origins of Genome Architecture. Lynch (2007)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Titre 1"/>
          <p:cNvSpPr/>
          <p:nvPr/>
        </p:nvSpPr>
        <p:spPr>
          <a:xfrm>
            <a:off x="0" y="-28440"/>
            <a:ext cx="121917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FR" sz="2700" spc="-1" strike="noStrike">
                <a:solidFill>
                  <a:srgbClr val="000000"/>
                </a:solidFill>
                <a:latin typeface="Avenir Book"/>
              </a:rPr>
              <a:t>What is driving TE (non) accumulation in genomes?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96" name="Image 5" descr=""/>
          <p:cNvPicPr/>
          <p:nvPr/>
        </p:nvPicPr>
        <p:blipFill>
          <a:blip r:embed="rId2"/>
          <a:srcRect l="0" t="12963" r="0" b="84358"/>
          <a:stretch/>
        </p:blipFill>
        <p:spPr>
          <a:xfrm>
            <a:off x="108720" y="627840"/>
            <a:ext cx="6277320" cy="128880"/>
          </a:xfrm>
          <a:prstGeom prst="rect">
            <a:avLst/>
          </a:prstGeom>
          <a:ln w="0">
            <a:noFill/>
          </a:ln>
        </p:spPr>
      </p:pic>
      <p:sp>
        <p:nvSpPr>
          <p:cNvPr id="197" name="ZoneTexte 11"/>
          <p:cNvSpPr/>
          <p:nvPr/>
        </p:nvSpPr>
        <p:spPr>
          <a:xfrm>
            <a:off x="4344840" y="5936400"/>
            <a:ext cx="152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2800" spc="-1" strike="noStrike">
                <a:solidFill>
                  <a:srgbClr val="ff0000"/>
                </a:solidFill>
                <a:latin typeface="Avenir Book"/>
              </a:rPr>
              <a:t>~4Neµ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8" name="Image 17" descr=""/>
          <p:cNvPicPr/>
          <p:nvPr/>
        </p:nvPicPr>
        <p:blipFill>
          <a:blip r:embed="rId3"/>
          <a:stretch/>
        </p:blipFill>
        <p:spPr>
          <a:xfrm>
            <a:off x="10729800" y="5902200"/>
            <a:ext cx="497160" cy="317520"/>
          </a:xfrm>
          <a:prstGeom prst="rect">
            <a:avLst/>
          </a:prstGeom>
          <a:ln w="0">
            <a:noFill/>
          </a:ln>
        </p:spPr>
      </p:pic>
      <p:pic>
        <p:nvPicPr>
          <p:cNvPr id="199" name="Image 18" descr=""/>
          <p:cNvPicPr/>
          <p:nvPr/>
        </p:nvPicPr>
        <p:blipFill>
          <a:blip r:embed="rId4"/>
          <a:stretch/>
        </p:blipFill>
        <p:spPr>
          <a:xfrm>
            <a:off x="6655320" y="3772800"/>
            <a:ext cx="2900520" cy="2446920"/>
          </a:xfrm>
          <a:prstGeom prst="rect">
            <a:avLst/>
          </a:prstGeom>
          <a:ln w="0">
            <a:noFill/>
          </a:ln>
        </p:spPr>
      </p:pic>
      <p:sp>
        <p:nvSpPr>
          <p:cNvPr id="200" name="ZoneTexte 19"/>
          <p:cNvSpPr/>
          <p:nvPr/>
        </p:nvSpPr>
        <p:spPr>
          <a:xfrm>
            <a:off x="8261280" y="1276560"/>
            <a:ext cx="57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venir Book"/>
              </a:rPr>
              <a:t>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ZoneTexte 20"/>
          <p:cNvSpPr/>
          <p:nvPr/>
        </p:nvSpPr>
        <p:spPr>
          <a:xfrm>
            <a:off x="10062720" y="937080"/>
            <a:ext cx="186768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9600" spc="-1" strike="noStrike">
                <a:solidFill>
                  <a:srgbClr val="000000"/>
                </a:solidFill>
                <a:latin typeface="Avenir Book"/>
              </a:rPr>
              <a:t>Ne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202" name="ZoneTexte 21"/>
          <p:cNvSpPr/>
          <p:nvPr/>
        </p:nvSpPr>
        <p:spPr>
          <a:xfrm>
            <a:off x="7220880" y="1906560"/>
            <a:ext cx="29005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9600" spc="-1" strike="noStrike">
                <a:solidFill>
                  <a:srgbClr val="000000"/>
                </a:solidFill>
                <a:latin typeface="Avenir Book"/>
              </a:rPr>
              <a:t>Drift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203" name="ZoneTexte 22"/>
          <p:cNvSpPr/>
          <p:nvPr/>
        </p:nvSpPr>
        <p:spPr>
          <a:xfrm>
            <a:off x="10659960" y="2466720"/>
            <a:ext cx="685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venir Book"/>
              </a:rPr>
              <a:t>Drift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Application>LibreOffice/7.3.7.2$Linux_X86_64 LibreOffice_project/30$Build-2</Application>
  <AppVersion>15.0000</AppVersion>
  <Words>1898</Words>
  <Paragraphs>352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2023-01-25T09:34:04Z</dcterms:created>
  <dc:creator>Annabelle</dc:creator>
  <dc:description/>
  <dc:language>en-US</dc:language>
  <cp:lastModifiedBy>Annabelle</cp:lastModifiedBy>
  <dcterms:modified xsi:type="dcterms:W3CDTF">2023-05-25T10:47:07Z</dcterms:modified>
  <cp:revision>112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Grand écran</vt:lpwstr>
  </property>
  <property fmtid="{D5CDD505-2E9C-101B-9397-08002B2CF9AE}" pid="4" name="Slides">
    <vt:i4>33</vt:i4>
  </property>
</Properties>
</file>